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473" r:id="rId3"/>
    <p:sldId id="474" r:id="rId4"/>
    <p:sldId id="475" r:id="rId5"/>
    <p:sldId id="312" r:id="rId6"/>
    <p:sldId id="388" r:id="rId7"/>
    <p:sldId id="411" r:id="rId8"/>
    <p:sldId id="453" r:id="rId9"/>
    <p:sldId id="454" r:id="rId10"/>
    <p:sldId id="313" r:id="rId11"/>
    <p:sldId id="347" r:id="rId12"/>
    <p:sldId id="348" r:id="rId13"/>
    <p:sldId id="448" r:id="rId14"/>
    <p:sldId id="449" r:id="rId15"/>
    <p:sldId id="450" r:id="rId16"/>
    <p:sldId id="401" r:id="rId17"/>
    <p:sldId id="403" r:id="rId18"/>
    <p:sldId id="405" r:id="rId19"/>
    <p:sldId id="455" r:id="rId20"/>
    <p:sldId id="456" r:id="rId21"/>
    <p:sldId id="444" r:id="rId22"/>
    <p:sldId id="445" r:id="rId23"/>
    <p:sldId id="470" r:id="rId24"/>
    <p:sldId id="471" r:id="rId25"/>
    <p:sldId id="472" r:id="rId26"/>
    <p:sldId id="457" r:id="rId27"/>
    <p:sldId id="458" r:id="rId28"/>
    <p:sldId id="381" r:id="rId29"/>
    <p:sldId id="382" r:id="rId30"/>
    <p:sldId id="383" r:id="rId31"/>
    <p:sldId id="385" r:id="rId32"/>
    <p:sldId id="460" r:id="rId33"/>
    <p:sldId id="461" r:id="rId34"/>
    <p:sldId id="462" r:id="rId35"/>
    <p:sldId id="463" r:id="rId36"/>
    <p:sldId id="464" r:id="rId37"/>
    <p:sldId id="465" r:id="rId38"/>
    <p:sldId id="459" r:id="rId39"/>
    <p:sldId id="422" r:id="rId40"/>
    <p:sldId id="421" r:id="rId41"/>
    <p:sldId id="433" r:id="rId42"/>
    <p:sldId id="431" r:id="rId43"/>
    <p:sldId id="432" r:id="rId44"/>
    <p:sldId id="466" r:id="rId45"/>
    <p:sldId id="467" r:id="rId46"/>
    <p:sldId id="468" r:id="rId47"/>
    <p:sldId id="469" r:id="rId48"/>
    <p:sldId id="451" r:id="rId4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6622-FA68-4FB2-92D5-B45C73EBC52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91E0-F26C-4F4F-9735-86651678D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8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BC8BA-3B99-4D47-8B3D-B9367D6D11C2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FA8E-3429-43AD-9FF3-E37AF3474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4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Формы организации учебно-исследовательской деятельности на урочных занятиях могут быть следующими: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урок-исследование, урок-лаборатория, урок – творческий отчет, урок изобретательства, урок «Удивительное рядом», урок – рассказ об ученых, урок – защита исследовательских проектов, урок-экспертиза, урок «Патент на открытие», урок открытых мыслей;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учебный эксперимент, который позволяет организовать освоение таких элементов исследовательской деятельности, как планирование и проведение эксперимента, обработка и анализ его результатов;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домашнее задание исследовательского характера может сочетать в себе разнообразные виды, причем позволяет провести учебное исследование, достаточно протяженное во времени.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Формы организации учебно-исследовательской деятельности на внеурочных занятиях могут быть следующими: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исследовательская практика обучающихся;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образовательные экспедиции – походы, поездки, экскурсии с четко обозначенными образовательными целями, программой деятельности, продуманными формами контроля. Образовательные экспедиции предусматривают активную образовательную деятельность школьников, в том числе и исследовательского характера;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факультативные занятия, предполагающие углубленное изучение предмета, дают большие возможности для реализации учебно-исследовательской деятельности обучающихся;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ученическое научно-исследовательское общество – форма внеурочной деятельности, которая сочетает работу над учебными исследованиями, коллективное обсуждение промежуточных и итоговых результатов, организацию круглых столов, дискуссий, дебатов, интеллектуальных игр, публичных защит, конференций и др., а также включает встречи с представителями науки и образования, экскурсии в учреждения науки и образования, сотрудничество с УНИО других школ;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участие обучающихся в олимпиадах, конкурсах, конференциях, в том числе дистанционных, предметных неделях, интеллектуальных марафонах предполагает выполнение ими учебных исследований или их элементов в рамках данных мероприятий.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Среди возможных форм представления результатов проектной деятельности можно выделить следующие: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макеты, модели, рабочие установки, схемы, план-карты;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постеры, презентации;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альбомы, буклеты, брошюры, книги;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реконструкции событий;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эссе, рассказы, стихи, рисунки;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результаты исследовательских экспедиций, обработки архивов и мемуаров;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документальные фильмы, мультфильмы;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выставки, игры, тематические вечера, концерты;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сценарии мероприятий;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веб-сайты, программное обеспечение, компакт-диски (или другие цифровые носители) и др.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Результаты также могут быть представлены в ходе проведения конференций, семинаров и круглых столов.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Итоги учебно-исследовательской деятельности могут быть в том числе представлены в виде статей, обзоров, отчетов и заключений по итогам исследований, проводимых в рамках исследовательских экспедиций, обработки архивов и мемуаров, исследований по различным предметным областям, а также в виде прототипов, моделей, образцов.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F7E2A5-01F1-4F9F-86D7-05FB56B4CF65}" type="slidenum">
              <a:rPr lang="en-US" altLang="ru-RU" sz="1200" smtClean="0">
                <a:latin typeface="Arial" panose="020B0604020202020204" pitchFamily="34" charset="0"/>
              </a:rPr>
              <a:pPr/>
              <a:t>29</a:t>
            </a:fld>
            <a:endParaRPr lang="en-US" altLang="ru-RU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1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0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3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9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3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4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F9C5-5151-4216-88A1-A797E801D7CA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registry/primernaya-osnovnayaobrazovatelnaya-programma-osnovnogo-obshhego-obrazovaniya-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u.enterinfo.ru/2013/04/09/g/" TargetMode="External"/><Relationship Id="rId2" Type="http://schemas.openxmlformats.org/officeDocument/2006/relationships/hyperlink" Target="http://edu.enterinfo.ru/2013/04/10/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AGPUnW_KOXa0VZUHUxWnZ3S1RoVlVyQmFuZ3hSa21xM1Zn/view?usp=shar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bfgos.org/srednee-polnoe-obshee-obrazovanie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kosoospb@gmail.com" TargetMode="External"/><Relationship Id="rId2" Type="http://schemas.openxmlformats.org/officeDocument/2006/relationships/hyperlink" Target="http://www.spbappo.ru/institut-obschego-obrazovaniya/JavaScript'%20type='text/javascript'%3e%20%3c!--%20var%20prefix%20=%20'mailto:';%20var%20suffix%20=%20'';%20var%20attribs%20=%20'';%20var%20path%20=%20'hr'%20+%20'ef'%20+%20'=';%20var%20addy78232%20=%20'kosoospb'%20+%20'@';%20addy78232%20=%20addy78232%20+%20'gmail'%20+%20'.'%20+%20'com';%20document.write(%20'%3ca%20'%20+%20path%20+%20'/''%20+%20prefix%20+%20addy78232%20+%20suffix%20+%20'/''%20+%20attribs%20+%20'%3e'%20);%20document.write(%20addy78232%20);%20document.write(%20'%3c/a%3e'%20);%20/--%3e%20%3c/script%3e%3cscript%20language='JavaScript'%20type='text/javascript'%3e%20%3c!--%20document.write(%20'%3cspan%20style=/'display:%20none;/'%3e'%20);%20/--%3e%20%3c/script%3e%D0%AD%D1%82%D0%BE%D1%82%20e-mail%20%D0%B0%D0%B4%D1%80%D0%B5%D1%81%20%D0%B7%D0%B0%D1%89%D0%B8%D1%89%D0%B5%D0%BD%20%D0%BE%D1%82%20%D1%81%D0%BF%D0%B0%D0%BC-%D0%B1%D0%BE%D1%82%D0%BE%D0%B2,%20%D0%B4%D0%BB%D1%8F%20%D0%B5%D0%B3%D0%BE%20%D0%BF%D1%80%D0%BE%D1%81%D0%BC%D0%BE%D1%82%D1%80%D0%B0%20%D1%83%20%D0%92%D0%B0%D1%81%20%D0%B4%D0%BE%D0%BB%D0%B6%D0%B5%D0%BD%20%D0%B1%D1%8B%D1%82%D1%8C%20%D0%B2%D0%BA%D0%BB%D1%8E%D1%87%D0%B5%D0%BD%20Javascript%20%3cscript%20language='JavaScript'%20type='text/javascript'%3e%20%3c!--%20document.write(%20'%3c/'%20);%20document.write(%20'span%3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pitKNtyS24" TargetMode="External"/><Relationship Id="rId2" Type="http://schemas.openxmlformats.org/officeDocument/2006/relationships/hyperlink" Target="http://www.spbfgos.org/nov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appo.ru/images/files/metod/Prog_vneuroch/23._7__kl._Izuchaem_geografiu_v_muzeych_SPb.pdf" TargetMode="External"/><Relationship Id="rId2" Type="http://schemas.openxmlformats.org/officeDocument/2006/relationships/hyperlink" Target="http://www.spbappo.ru/images/files/metod/Prog_vneuroch/18._6_kl._Neskushnay_fizika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pbappo.ru/soprovozhdenie-uchebnogo-plana/coprovozhdenie-uchebnogo-pla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2211" y="2491698"/>
            <a:ext cx="3500279" cy="4212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75" y="4797427"/>
            <a:ext cx="6696075" cy="11525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dirty="0" smtClean="0"/>
              <a:t>Муштавинская И.В.</a:t>
            </a:r>
            <a:endParaRPr lang="ru-RU" sz="2000" dirty="0"/>
          </a:p>
        </p:txBody>
      </p:sp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1584325" y="245268"/>
            <a:ext cx="8717915" cy="221052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chemeClr val="bg1"/>
                </a:solidFill>
                <a:latin typeface="+mn-lt"/>
              </a:rPr>
              <a:t>Внеурочная деятельность: содержание и технологии организации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95550" y="3068639"/>
            <a:ext cx="7200900" cy="1512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5" name="Подзаголовок 2"/>
          <p:cNvSpPr txBox="1">
            <a:spLocks/>
          </p:cNvSpPr>
          <p:nvPr/>
        </p:nvSpPr>
        <p:spPr bwMode="auto">
          <a:xfrm>
            <a:off x="2208214" y="0"/>
            <a:ext cx="77041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898989"/>
                </a:solidFill>
                <a:latin typeface="PT Sans" charset="-52"/>
              </a:rPr>
              <a:t>I</a:t>
            </a:r>
            <a:endParaRPr lang="ru-RU" altLang="ru-RU" sz="2800">
              <a:solidFill>
                <a:srgbClr val="898989"/>
              </a:solidFill>
              <a:latin typeface="PT San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703" y="2671698"/>
            <a:ext cx="5025496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272" b="9343"/>
          <a:stretch/>
        </p:blipFill>
        <p:spPr>
          <a:xfrm>
            <a:off x="-3048000" y="-931333"/>
            <a:ext cx="18288000" cy="84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письмом Министерства образования и науки РФ от 28.10.2015 №08-1786 «О рабочих программах учебных предметов»  предметные результаты могут не указываться в программе внеурочной деятельности, так как целью внеурочной деятельности является формирование метапредметных и личностных </a:t>
            </a:r>
            <a:r>
              <a:rPr lang="ru-RU" dirty="0" smtClean="0"/>
              <a:t>компетенций</a:t>
            </a:r>
            <a:endParaRPr lang="ru-RU" dirty="0"/>
          </a:p>
          <a:p>
            <a:r>
              <a:rPr lang="ru-RU" dirty="0"/>
              <a:t>Комментарий: Если программа разработана в дополнение и расширение предметных результатов по определенному предмету, например, «Решение задач повышенной сложности по математике», она может включать </a:t>
            </a:r>
            <a:r>
              <a:rPr lang="ru-RU" b="1" i="1" dirty="0"/>
              <a:t>предметные результаты не дублирующие, а расширяющие спектр предметных результатов, описанных в </a:t>
            </a:r>
            <a:r>
              <a:rPr lang="ru-RU" b="1" i="1" dirty="0" smtClean="0"/>
              <a:t>ООП</a:t>
            </a:r>
          </a:p>
          <a:p>
            <a:r>
              <a:rPr lang="ru-RU" dirty="0"/>
              <a:t>Важным условием реализации этих программ является их  реализация в формах, отличных от урочных,  и наличие  перечня предметных результатов в дополнение к  предметным результатам учебных </a:t>
            </a:r>
            <a:r>
              <a:rPr lang="ru-RU" dirty="0" smtClean="0"/>
              <a:t>предметов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9" y="3062429"/>
            <a:ext cx="70110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err="1" smtClean="0"/>
              <a:t>Метарезультаты</a:t>
            </a:r>
            <a:r>
              <a:rPr lang="ru-RU" sz="4000" i="1" dirty="0" smtClean="0"/>
              <a:t> во внеурочной деятельности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497" y="1825624"/>
            <a:ext cx="10849303" cy="503237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Наряду со знакомыми формами и «</a:t>
            </a:r>
            <a:r>
              <a:rPr lang="ru-RU" dirty="0" err="1" smtClean="0"/>
              <a:t>околопредметным</a:t>
            </a:r>
            <a:r>
              <a:rPr lang="ru-RU" dirty="0" smtClean="0"/>
              <a:t>» содержанием  внеурочная деятельность дает возможность организовать максимально насыщенную </a:t>
            </a:r>
            <a:r>
              <a:rPr lang="ru-RU" dirty="0" err="1" smtClean="0"/>
              <a:t>метапредметную</a:t>
            </a:r>
            <a:r>
              <a:rPr lang="ru-RU" dirty="0" smtClean="0"/>
              <a:t> среду. Именно в рамках внеурочной деятельности образовательное учреждение может создать </a:t>
            </a:r>
            <a:r>
              <a:rPr lang="ru-RU" b="1" i="1" dirty="0" smtClean="0"/>
              <a:t>оптимальные условия для достижения метапредметных результатов реализации основной образовательной программы.</a:t>
            </a:r>
          </a:p>
          <a:p>
            <a:pPr algn="just"/>
            <a:r>
              <a:rPr lang="ru-RU" dirty="0" smtClean="0"/>
              <a:t>Проектирование метапредметных программ может быть построено по разным основаниям. Это могут быть отдельные курсы – </a:t>
            </a:r>
            <a:r>
              <a:rPr lang="ru-RU" b="1" i="1" dirty="0" err="1" smtClean="0"/>
              <a:t>метапредметы</a:t>
            </a:r>
            <a:r>
              <a:rPr lang="ru-RU" dirty="0" smtClean="0"/>
              <a:t>, в основе которого лежит </a:t>
            </a:r>
            <a:r>
              <a:rPr lang="ru-RU" dirty="0" err="1" smtClean="0"/>
              <a:t>мыследеятельностный</a:t>
            </a:r>
            <a:r>
              <a:rPr lang="ru-RU" dirty="0" smtClean="0"/>
              <a:t> тип интеграции учебного материала. </a:t>
            </a:r>
          </a:p>
          <a:p>
            <a:pPr algn="just"/>
            <a:r>
              <a:rPr lang="ru-RU" i="1" dirty="0" smtClean="0"/>
              <a:t>Проектирование программ ВД по принципу «</a:t>
            </a:r>
            <a:r>
              <a:rPr lang="ru-RU" i="1" dirty="0" err="1" smtClean="0"/>
              <a:t>метапредметности</a:t>
            </a:r>
            <a:r>
              <a:rPr lang="ru-RU" i="1" dirty="0" smtClean="0"/>
              <a:t>», он состоит в обучении школьников общим приемам, техникам, схемам, образцам мыслительной работы, которые лежат над предметами, поверх предметов, но которые воспроизводятся при работе с любым предметным материалом. Основным инструментом станут технологии.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363200" cy="1609344"/>
          </a:xfrm>
        </p:spPr>
        <p:txBody>
          <a:bodyPr/>
          <a:lstStyle/>
          <a:p>
            <a:r>
              <a:rPr lang="ru-RU" dirty="0" smtClean="0"/>
              <a:t>Метапредметные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1390918"/>
            <a:ext cx="10651741" cy="5206434"/>
          </a:xfrm>
        </p:spPr>
        <p:txBody>
          <a:bodyPr>
            <a:normAutofit fontScale="92500"/>
          </a:bodyPr>
          <a:lstStyle/>
          <a:p>
            <a:r>
              <a:rPr lang="ru-RU" sz="1600" b="1" u="sng" dirty="0"/>
              <a:t>Метапредметные результаты освоения </a:t>
            </a:r>
            <a:r>
              <a:rPr lang="ru-RU" sz="1600" b="1" u="sng" dirty="0" smtClean="0"/>
              <a:t>ООП ООО</a:t>
            </a:r>
            <a:r>
              <a:rPr lang="ru-RU" sz="1600" u="sng" dirty="0" smtClean="0"/>
              <a:t> </a:t>
            </a:r>
            <a:r>
              <a:rPr lang="ru-RU" sz="1600" u="sng" dirty="0"/>
              <a:t>подробнее </a:t>
            </a:r>
            <a:r>
              <a:rPr lang="ru-RU" sz="1600" u="sng" dirty="0" smtClean="0"/>
              <a:t> </a:t>
            </a:r>
            <a:r>
              <a:rPr lang="ru-RU" sz="1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ru-RU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://fgosreestr.ru/registry/primernaya-osnovnayaobrazovatelnaya-programma-osnovnogo-obshhego-obrazovaniya-3/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Метапредметные результаты включают </a:t>
            </a:r>
            <a:r>
              <a:rPr lang="ru-RU" b="1" i="1" dirty="0"/>
              <a:t>освоенные обучающимися </a:t>
            </a:r>
            <a:r>
              <a:rPr lang="ru-RU" b="1" i="1" dirty="0" err="1"/>
              <a:t>межпредметные</a:t>
            </a:r>
            <a:r>
              <a:rPr lang="ru-RU" b="1" i="1" dirty="0"/>
              <a:t> понятия и универсальные учебные действия</a:t>
            </a:r>
            <a:r>
              <a:rPr lang="ru-RU" dirty="0"/>
              <a:t> (регулятивные, познавательные,	коммуникативные).</a:t>
            </a:r>
          </a:p>
          <a:p>
            <a:pPr marL="0" indent="0">
              <a:buNone/>
            </a:pPr>
            <a:r>
              <a:rPr lang="ru-RU" b="1" dirty="0"/>
              <a:t>Регулятивные УУД</a:t>
            </a:r>
            <a:endParaRPr lang="ru-RU" dirty="0"/>
          </a:p>
          <a:p>
            <a:pPr lvl="0"/>
            <a:r>
              <a:rPr lang="ru-RU" sz="1600" dirty="0"/>
              <a:t>Умение самостоятельно определять цели обучения, ставить и формулировать новые задачи в учебе и познавательной деятельности, развивать мотивы и интересы своей познавательной деятельности. Обучающийся сможет:</a:t>
            </a:r>
          </a:p>
          <a:p>
            <a:pPr lvl="0"/>
            <a:r>
              <a:rPr lang="ru-RU" sz="1600" dirty="0"/>
              <a:t>анализировать существующие и планировать будущие образовательные результаты;</a:t>
            </a:r>
          </a:p>
          <a:p>
            <a:pPr lvl="0"/>
            <a:r>
              <a:rPr lang="ru-RU" sz="1600" dirty="0"/>
              <a:t>идентифицировать собственные проблемы и определять главную проблему;</a:t>
            </a:r>
          </a:p>
          <a:p>
            <a:pPr lvl="0"/>
            <a:r>
              <a:rPr lang="ru-RU" sz="1600" dirty="0"/>
              <a:t>выдвигать версии решения проблемы, формулировать гипотезы, предвосхищать конечный результат;</a:t>
            </a:r>
          </a:p>
          <a:p>
            <a:pPr lvl="0"/>
            <a:r>
              <a:rPr lang="ru-RU" sz="1600" dirty="0"/>
              <a:t>ставить цель деятельности на основе определенной проблемы и существующих возможностей;</a:t>
            </a:r>
          </a:p>
          <a:p>
            <a:pPr lvl="0"/>
            <a:r>
              <a:rPr lang="ru-RU" sz="1600" dirty="0"/>
              <a:t>формулировать учебные задачи как шаги достижения поставленной цели деятельности;</a:t>
            </a:r>
          </a:p>
          <a:p>
            <a:pPr lvl="0"/>
            <a:r>
              <a:rPr lang="ru-RU" sz="1600" dirty="0"/>
              <a:t>обосновывать целевые ориентиры и приоритеты ссылками на ценности, указывая и обосновывая логическую последовательность </a:t>
            </a:r>
            <a:r>
              <a:rPr lang="ru-RU" sz="1600" dirty="0" smtClean="0"/>
              <a:t>шагов 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82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116632"/>
            <a:ext cx="11372698" cy="6606140"/>
          </a:xfrm>
        </p:spPr>
        <p:txBody>
          <a:bodyPr>
            <a:normAutofit/>
          </a:bodyPr>
          <a:lstStyle/>
          <a:p>
            <a:r>
              <a:rPr lang="ru-RU" sz="1800" b="1" dirty="0"/>
              <a:t>Познавательные УУД</a:t>
            </a:r>
            <a:endParaRPr lang="ru-RU" sz="1800" dirty="0"/>
          </a:p>
          <a:p>
            <a:pPr lvl="0"/>
            <a:r>
              <a:rPr lang="ru-RU" sz="1800" dirty="0"/>
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дедуктивное, по аналогии) и делать выводы. Обучающийся сможет:</a:t>
            </a:r>
          </a:p>
          <a:p>
            <a:pPr lvl="0"/>
            <a:r>
              <a:rPr lang="ru-RU" sz="1800" dirty="0"/>
              <a:t>подбирать слова, соподчиненные ключевому слову, определяющие его признаки и свойства;</a:t>
            </a:r>
          </a:p>
          <a:p>
            <a:pPr lvl="0"/>
            <a:r>
              <a:rPr lang="ru-RU" sz="1800" dirty="0"/>
              <a:t>выстраивать логическую цепочку, состоящую из ключевого слова и соподчиненных ему слов;</a:t>
            </a:r>
          </a:p>
          <a:p>
            <a:pPr lvl="0"/>
            <a:r>
              <a:rPr lang="ru-RU" sz="1800" dirty="0"/>
              <a:t>выделять общий признак двух или нескольких предметов или явлений и объяснять их сходство;</a:t>
            </a:r>
          </a:p>
          <a:p>
            <a:pPr lvl="0"/>
            <a:r>
              <a:rPr lang="ru-RU" sz="1800" dirty="0"/>
              <a:t>объединять предметы и явления в группы по определенным признакам, сравнивать, классифицировать и обобщать факты и явления;</a:t>
            </a:r>
          </a:p>
          <a:p>
            <a:pPr lvl="0"/>
            <a:r>
              <a:rPr lang="ru-RU" sz="1800" dirty="0"/>
              <a:t>выделять явление из общего ряда других явлений;</a:t>
            </a:r>
          </a:p>
          <a:p>
            <a:pPr lvl="0"/>
            <a:r>
              <a:rPr lang="ru-RU" sz="1800" dirty="0"/>
              <a:t>определять обстоятельства, которые предшествовали возникновению связи между явлениями, из этих обстоятельств выделять определяющие, способные быть причиной данного явления, выявлять причины и следствия явлений;</a:t>
            </a:r>
          </a:p>
          <a:p>
            <a:pPr lvl="0"/>
            <a:r>
              <a:rPr lang="ru-RU" sz="1800" dirty="0"/>
              <a:t>строить рассуждение от общих закономерностей к частным явлениям и от частных явлений к общим закономерностям;</a:t>
            </a:r>
          </a:p>
          <a:p>
            <a:pPr lvl="0"/>
            <a:r>
              <a:rPr lang="ru-RU" sz="1800" dirty="0"/>
              <a:t>строить рассуждение на основе сравнения предметов и явлений, выделяя при этом общие признаки;</a:t>
            </a:r>
          </a:p>
          <a:p>
            <a:pPr lvl="0"/>
            <a:r>
              <a:rPr lang="ru-RU" sz="1800" dirty="0"/>
              <a:t>излагать полученную информацию, интерпретируя ее в контексте решаемой задачи;</a:t>
            </a:r>
          </a:p>
          <a:p>
            <a:pPr lvl="0"/>
            <a:r>
              <a:rPr lang="ru-RU" sz="1800" dirty="0"/>
              <a:t>самостоятельно указывать на информацию, нуждающуюся в проверке, предлагать и применять способ проверки достоверности </a:t>
            </a:r>
            <a:r>
              <a:rPr lang="ru-RU" sz="1800" dirty="0" smtClean="0"/>
              <a:t>информации и т.д.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062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60648"/>
            <a:ext cx="1104384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Коммуникативные УУД</a:t>
            </a:r>
            <a:endParaRPr lang="ru-RU" sz="1800" dirty="0"/>
          </a:p>
          <a:p>
            <a:pPr lvl="0"/>
            <a:r>
              <a:rPr lang="ru-RU" sz="1400" dirty="0"/>
              <a:t>Умение организовывать учебное сотрудничество и совместную деятельность с учителем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мнение. Обучающийся сможет:</a:t>
            </a:r>
          </a:p>
          <a:p>
            <a:pPr lvl="0"/>
            <a:r>
              <a:rPr lang="ru-RU" sz="1400" dirty="0"/>
              <a:t>определять возможные роли в совместной деятельности;</a:t>
            </a:r>
          </a:p>
          <a:p>
            <a:pPr lvl="0"/>
            <a:r>
              <a:rPr lang="ru-RU" sz="1400" dirty="0"/>
              <a:t>играть определенную роль в совместной деятельности;</a:t>
            </a:r>
          </a:p>
          <a:p>
            <a:pPr lvl="0"/>
            <a:r>
              <a:rPr lang="ru-RU" sz="1400" dirty="0"/>
              <a:t>принимать позицию собеседника, понимая позицию другого, различать в его речи: мнение (точку зрения), доказательство (аргументы), факты; гипотезы, аксиомы, теории;</a:t>
            </a:r>
          </a:p>
          <a:p>
            <a:pPr lvl="0"/>
            <a:r>
              <a:rPr lang="ru-RU" sz="1400" dirty="0"/>
              <a:t>определять свои действия и действия партнера, которые способствовали или препятствовали продуктивной коммуникации;</a:t>
            </a:r>
          </a:p>
          <a:p>
            <a:pPr lvl="0"/>
            <a:r>
              <a:rPr lang="ru-RU" sz="1400" dirty="0"/>
              <a:t>строить позитивные отношения в процессе учебной и познавательной деятельности;</a:t>
            </a:r>
          </a:p>
          <a:p>
            <a:pPr lvl="0"/>
            <a:r>
              <a:rPr lang="ru-RU" sz="1400" dirty="0"/>
              <a:t>корректно и аргументированно отстаивать свою точку зрения, в дискуссии уметь выдвигать контраргументы, перефразировать свою мысль (владение механизмом эквивалентных замен);</a:t>
            </a:r>
          </a:p>
          <a:p>
            <a:pPr lvl="0"/>
            <a:r>
              <a:rPr lang="ru-RU" sz="1400" dirty="0"/>
              <a:t>критически относиться к собственному мнению, с достоинством признавать ошибочность своего мнения (если оно таково) и корректировать его;</a:t>
            </a:r>
          </a:p>
          <a:p>
            <a:pPr lvl="0"/>
            <a:r>
              <a:rPr lang="ru-RU" sz="1400" dirty="0"/>
              <a:t>предлагать альтернативное решение в конфликтной ситуации;</a:t>
            </a:r>
          </a:p>
          <a:p>
            <a:pPr lvl="0"/>
            <a:r>
              <a:rPr lang="ru-RU" sz="1400" dirty="0"/>
              <a:t>выделять общую точку зрения в дискуссии;</a:t>
            </a:r>
          </a:p>
          <a:p>
            <a:pPr lvl="0"/>
            <a:r>
              <a:rPr lang="ru-RU" sz="1400" dirty="0"/>
              <a:t>договариваться о правилах и вопросах для обсуждения в соответствии с поставленной перед группой задачей;</a:t>
            </a:r>
          </a:p>
          <a:p>
            <a:pPr lvl="0"/>
            <a:r>
              <a:rPr lang="ru-RU" sz="1400" dirty="0"/>
              <a:t>организовывать учебное взаимодействие в группе (определять общие цели, распределять роли, договариваться друг с другом и т. д.);</a:t>
            </a:r>
          </a:p>
          <a:p>
            <a:pPr lvl="0"/>
            <a:r>
              <a:rPr lang="ru-RU" sz="1400" dirty="0"/>
              <a:t>устранять в рамках диалога разрывы в коммуникации, обусловленные непониманием/неприятием со стороны собеседника задачи, формы или содержания </a:t>
            </a:r>
            <a:r>
              <a:rPr lang="ru-RU" sz="1400" dirty="0" smtClean="0"/>
              <a:t>диалога и т.д.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18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Метапредметность </a:t>
            </a:r>
            <a:r>
              <a:rPr lang="ru-RU" sz="2800" dirty="0"/>
              <a:t>– это неотъемлемая часть любой образовательной </a:t>
            </a:r>
            <a:r>
              <a:rPr lang="ru-RU" sz="2800" dirty="0" smtClean="0"/>
              <a:t>среды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4" y="1825625"/>
            <a:ext cx="11083636" cy="49076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Метапредметность</a:t>
            </a:r>
            <a:r>
              <a:rPr lang="ru-RU" dirty="0"/>
              <a:t> как принцип интеграции содержания образования, как способ формирования теоретического мышления и универсальных способов деятельности обеспечивает формирование целостной картины мира в сознании ребёнка (</a:t>
            </a:r>
            <a:r>
              <a:rPr lang="ru-RU" b="1" i="1" dirty="0">
                <a:hlinkClick r:id="rId2"/>
              </a:rPr>
              <a:t>А.А. Кузнецов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Для реализации принципа </a:t>
            </a:r>
            <a:r>
              <a:rPr lang="ru-RU" dirty="0" err="1"/>
              <a:t>метапредметности</a:t>
            </a:r>
            <a:r>
              <a:rPr lang="ru-RU" dirty="0"/>
              <a:t> можно использовать:</a:t>
            </a:r>
          </a:p>
          <a:p>
            <a:r>
              <a:rPr lang="ru-RU" sz="3800" dirty="0"/>
              <a:t>Разработку самостоятельных учебных предметов в учебном плане.</a:t>
            </a:r>
          </a:p>
          <a:p>
            <a:r>
              <a:rPr lang="ru-RU" sz="3800" dirty="0" err="1"/>
              <a:t>Метапредметный</a:t>
            </a:r>
            <a:r>
              <a:rPr lang="ru-RU" sz="3800" dirty="0"/>
              <a:t> компонент в содержании учебного курса.</a:t>
            </a:r>
          </a:p>
          <a:p>
            <a:pPr marL="0" indent="0" algn="ctr">
              <a:buNone/>
            </a:pPr>
            <a:r>
              <a:rPr lang="ru-RU" b="1" dirty="0" err="1"/>
              <a:t>Метапредметы</a:t>
            </a:r>
            <a:r>
              <a:rPr lang="ru-RU" b="1" dirty="0"/>
              <a:t> – это новая образовательная форма, которая выстраивается поверх традиционных учебных предметов.</a:t>
            </a:r>
          </a:p>
          <a:p>
            <a:r>
              <a:rPr lang="ru-RU" i="1" dirty="0" err="1" smtClean="0"/>
              <a:t>Метапредметы</a:t>
            </a:r>
            <a:r>
              <a:rPr lang="ru-RU" dirty="0"/>
              <a:t> – это новая образовательная форма, которая выстраивается поверх традиционных учебных предметов, это учебный предмет нового типа, в основе которого лежит </a:t>
            </a:r>
            <a:r>
              <a:rPr lang="ru-RU" dirty="0" err="1"/>
              <a:t>мыследеятельностный</a:t>
            </a:r>
            <a:r>
              <a:rPr lang="ru-RU" dirty="0"/>
              <a:t> тип интеграции учебного материала, каковыми являются </a:t>
            </a:r>
            <a:r>
              <a:rPr lang="ru-RU" dirty="0" err="1"/>
              <a:t>метазнание</a:t>
            </a:r>
            <a:r>
              <a:rPr lang="ru-RU" dirty="0"/>
              <a:t>, </a:t>
            </a:r>
            <a:r>
              <a:rPr lang="ru-RU" dirty="0" err="1"/>
              <a:t>метаспособы</a:t>
            </a:r>
            <a:r>
              <a:rPr lang="ru-RU" dirty="0"/>
              <a:t>, </a:t>
            </a:r>
            <a:r>
              <a:rPr lang="ru-RU" dirty="0" err="1"/>
              <a:t>метадеятельность</a:t>
            </a:r>
            <a:r>
              <a:rPr lang="ru-RU" dirty="0"/>
              <a:t>.</a:t>
            </a:r>
          </a:p>
          <a:p>
            <a:r>
              <a:rPr lang="ru-RU" dirty="0" err="1" smtClean="0"/>
              <a:t>Метапредметы</a:t>
            </a:r>
            <a:r>
              <a:rPr lang="ru-RU" dirty="0" smtClean="0"/>
              <a:t> – это предметы, отличные от предметов традиционного цикла. </a:t>
            </a:r>
            <a:r>
              <a:rPr lang="ru-RU" dirty="0" err="1" smtClean="0"/>
              <a:t>Метапредметы</a:t>
            </a:r>
            <a:r>
              <a:rPr lang="ru-RU" dirty="0" smtClean="0"/>
              <a:t> соединяют в себе идею предметности и одновременно </a:t>
            </a:r>
            <a:r>
              <a:rPr lang="ru-RU" dirty="0" err="1" smtClean="0"/>
              <a:t>надпредметности</a:t>
            </a:r>
            <a:r>
              <a:rPr lang="ru-RU" dirty="0" smtClean="0"/>
              <a:t>, идею </a:t>
            </a:r>
            <a:r>
              <a:rPr lang="ru-RU" dirty="0" err="1" smtClean="0"/>
              <a:t>рефлексивности</a:t>
            </a:r>
            <a:r>
              <a:rPr lang="ru-RU" dirty="0" smtClean="0"/>
              <a:t> по отношению к предметности. Метапредметность не может быть оторвана от предметности». – А. В. Хуторской. </a:t>
            </a:r>
          </a:p>
          <a:p>
            <a:r>
              <a:rPr lang="ru-RU" dirty="0" smtClean="0"/>
              <a:t>Это – учебный предмет нового типа, в основе которого лежит </a:t>
            </a:r>
            <a:r>
              <a:rPr lang="ru-RU" dirty="0" err="1" smtClean="0"/>
              <a:t>мыследеятельностный</a:t>
            </a:r>
            <a:r>
              <a:rPr lang="ru-RU" dirty="0" smtClean="0"/>
              <a:t> тип интеграции учебного материала и принцип рефлексивного отношения к базисным организованностям мышления — «знание», «знак», «проблема», «задача» (</a:t>
            </a:r>
            <a:r>
              <a:rPr lang="ru-RU" b="1" i="1" dirty="0" smtClean="0">
                <a:hlinkClick r:id="rId3"/>
              </a:rPr>
              <a:t>Громыко Ю.В.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/>
              <a:t>Метапредметность</a:t>
            </a:r>
            <a:endParaRPr lang="ru-RU" b="1" i="1" dirty="0"/>
          </a:p>
        </p:txBody>
      </p:sp>
      <p:pic>
        <p:nvPicPr>
          <p:cNvPr id="1029" name="Picture 5" descr="http://korchagina59.ru/%D1%80%D0%B0%D0%B7%D0%BD%D0%BE%D0%B5/%D0%BC%D0%B5%D1%82%D0%B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990"/>
            <a:ext cx="1448002" cy="20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9000" y="1747291"/>
            <a:ext cx="990923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000000"/>
                </a:solidFill>
                <a:latin typeface="Ubuntu-Light"/>
              </a:rPr>
              <a:t>Научная </a:t>
            </a:r>
            <a:r>
              <a:rPr lang="ru-RU" sz="2800" dirty="0">
                <a:solidFill>
                  <a:srgbClr val="000000"/>
                </a:solidFill>
                <a:latin typeface="Ubuntu-Light"/>
              </a:rPr>
              <a:t>школа </a:t>
            </a:r>
            <a:r>
              <a:rPr lang="ru-RU" sz="2800" b="1" dirty="0">
                <a:solidFill>
                  <a:srgbClr val="000000"/>
                </a:solidFill>
                <a:latin typeface="Ubuntu-Bold"/>
              </a:rPr>
              <a:t>Андрея Викторовича Хуторского</a:t>
            </a:r>
            <a:r>
              <a:rPr lang="ru-RU" sz="2800" dirty="0">
                <a:solidFill>
                  <a:srgbClr val="000000"/>
                </a:solidFill>
                <a:latin typeface="Ubuntu-Light"/>
              </a:rPr>
              <a:t> рассматривает </a:t>
            </a:r>
            <a:r>
              <a:rPr lang="ru-RU" sz="2800" dirty="0" err="1">
                <a:solidFill>
                  <a:srgbClr val="000000"/>
                </a:solidFill>
                <a:latin typeface="Ubuntu-Light"/>
              </a:rPr>
              <a:t>метапредметность</a:t>
            </a:r>
            <a:r>
              <a:rPr lang="ru-RU" sz="2800" dirty="0">
                <a:solidFill>
                  <a:srgbClr val="000000"/>
                </a:solidFill>
                <a:latin typeface="Ubuntu-Light"/>
              </a:rPr>
              <a:t> как принцип интеграции содержания образования, как способ формирования теоретического мышления и универсальных способов деятельности, который обеспечивает формирование целостной картины мира в сознании ребёнка. Для обеспечения такого процесса нужны особые учебные дисциплины – </a:t>
            </a:r>
            <a:r>
              <a:rPr lang="ru-RU" sz="2800" dirty="0" err="1">
                <a:solidFill>
                  <a:srgbClr val="000000"/>
                </a:solidFill>
                <a:latin typeface="Ubuntu-Light"/>
              </a:rPr>
              <a:t>метапредметы</a:t>
            </a:r>
            <a:r>
              <a:rPr lang="ru-RU" sz="2800" dirty="0">
                <a:solidFill>
                  <a:srgbClr val="000000"/>
                </a:solidFill>
                <a:latin typeface="Ubuntu-Light"/>
              </a:rPr>
              <a:t> или метапредметные темы, например:  </a:t>
            </a:r>
            <a:r>
              <a:rPr lang="ru-RU" sz="2800" i="1" dirty="0">
                <a:solidFill>
                  <a:srgbClr val="000000"/>
                </a:solidFill>
                <a:latin typeface="Ubuntu-Light"/>
              </a:rPr>
              <a:t>«Числа», «Буквы», «Культура», «Мироведение».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34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88" y="1825624"/>
            <a:ext cx="11083212" cy="503237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Сегодня педагогам более знакома идея Александра Григорьевича </a:t>
            </a:r>
            <a:r>
              <a:rPr lang="ru-RU" dirty="0" err="1"/>
              <a:t>Асмолова</a:t>
            </a:r>
            <a:r>
              <a:rPr lang="ru-RU" dirty="0"/>
              <a:t>, которая легла в основу ФГОС, строится на </a:t>
            </a:r>
            <a:r>
              <a:rPr lang="ru-RU" dirty="0" err="1"/>
              <a:t>деятельностной</a:t>
            </a:r>
            <a:r>
              <a:rPr lang="ru-RU" dirty="0"/>
              <a:t> форме,  трактует </a:t>
            </a:r>
            <a:r>
              <a:rPr lang="ru-RU" b="1" i="1" dirty="0" err="1"/>
              <a:t>метапредметный</a:t>
            </a:r>
            <a:r>
              <a:rPr lang="ru-RU" b="1" i="1" dirty="0"/>
              <a:t> подход как освоение учащимся УУД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Метапредметные </a:t>
            </a:r>
            <a:r>
              <a:rPr lang="ru-RU" dirty="0"/>
              <a:t>результаты (по А.Г. </a:t>
            </a:r>
            <a:r>
              <a:rPr lang="ru-RU" dirty="0" err="1"/>
              <a:t>Асмолову</a:t>
            </a:r>
            <a:r>
              <a:rPr lang="ru-RU" dirty="0"/>
              <a:t>)</a:t>
            </a:r>
            <a:r>
              <a:rPr lang="ru-RU" b="1" dirty="0"/>
              <a:t>  </a:t>
            </a:r>
            <a:r>
              <a:rPr lang="ru-RU" dirty="0"/>
              <a:t>включают </a:t>
            </a:r>
            <a:r>
              <a:rPr lang="ru-RU" b="1" i="1" dirty="0"/>
              <a:t>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  основу умения учиться. Универсальные учебные действия - это и есть </a:t>
            </a:r>
            <a:r>
              <a:rPr lang="ru-RU" b="1" i="1" dirty="0" err="1"/>
              <a:t>метаумения</a:t>
            </a:r>
            <a:r>
              <a:rPr lang="ru-RU" b="1" i="1" dirty="0"/>
              <a:t>, </a:t>
            </a:r>
            <a:r>
              <a:rPr lang="ru-RU" dirty="0"/>
              <a:t>которые в новом стандарте являются  основой метапредметных результатов освоения основной образовательной программы. Метапредметные результаты  образовательной деятельности проявляются в освоении учащимися обобщенных способов действий с учебным материалом, позволяющих им успешно решать учебные и учебно-практические задачи как в рамках образовательного </a:t>
            </a:r>
            <a:r>
              <a:rPr lang="ru-RU" dirty="0" smtClean="0"/>
              <a:t>процесса, так и в реальной жизни</a:t>
            </a:r>
          </a:p>
          <a:p>
            <a:pPr fontAlgn="t"/>
            <a:r>
              <a:rPr lang="ru-RU" dirty="0"/>
              <a:t>Идея А.Г. </a:t>
            </a:r>
            <a:r>
              <a:rPr lang="ru-RU" dirty="0" err="1"/>
              <a:t>Асмолова</a:t>
            </a:r>
            <a:r>
              <a:rPr lang="ru-RU" dirty="0"/>
              <a:t> интересна тем, что позволяет </a:t>
            </a:r>
            <a:r>
              <a:rPr lang="ru-RU" b="1" dirty="0"/>
              <a:t>формировать метапредметные результаты в процессе изучения  всех без исключения школьных предметов</a:t>
            </a:r>
            <a:r>
              <a:rPr lang="ru-RU" dirty="0"/>
              <a:t>.  В предметах порождаются метапредметные результаты, которые являются универсальными умениями. Эти результаты используются в других предметах, в познавательной и социальной практике ученика. Главным средством, обеспечивающим достижение этих результатов, является учебная деятельность. Это та деятельность, которая неразрывно связана с  образовательным процессом и в определенные возрастные периоды является ведущей, обеспечивающей личностное развитие ребенка.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korchagina59.ru/%D1%80%D0%B0%D0%B7%D0%BD%D0%BE%D0%B5/%D0%BC%D0%B5%D1%82%D0%B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6"/>
            <a:ext cx="1514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Личностные результаты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Внеурочная деятельность — поле и для формирования </a:t>
            </a:r>
            <a:r>
              <a:rPr lang="ru-RU" i="1" dirty="0" smtClean="0"/>
              <a:t>личностных учений учащихся.</a:t>
            </a:r>
            <a:r>
              <a:rPr lang="ru-RU" dirty="0" smtClean="0"/>
              <a:t> Спектр программ для реализации этих задач стандарта может быть очень разнообразным ― от программ, построенных на возрастной психологии, до известных традиционных событийных воспитательных программ. </a:t>
            </a:r>
          </a:p>
          <a:p>
            <a:pPr algn="just"/>
            <a:r>
              <a:rPr lang="ru-RU" dirty="0" smtClean="0"/>
              <a:t>Стоит обратить внимание на понятие «социальные практики», которое может и должно войти в программы внеурочной деятельности.</a:t>
            </a:r>
          </a:p>
          <a:p>
            <a:pPr algn="just"/>
            <a:r>
              <a:rPr lang="ru-RU" dirty="0" smtClean="0"/>
              <a:t>Важным направлением становится создание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программ «</a:t>
            </a:r>
            <a:r>
              <a:rPr lang="ru-RU" dirty="0" err="1" smtClean="0"/>
              <a:t>внеурочки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Особое место занимают программы краеведческой</a:t>
            </a:r>
          </a:p>
          <a:p>
            <a:pPr algn="just">
              <a:buNone/>
            </a:pPr>
            <a:r>
              <a:rPr lang="ru-RU" dirty="0" smtClean="0"/>
              <a:t> направленности.</a:t>
            </a:r>
            <a:endParaRPr lang="ru-RU" dirty="0"/>
          </a:p>
        </p:txBody>
      </p:sp>
      <p:pic>
        <p:nvPicPr>
          <p:cNvPr id="46082" name="Picture 2" descr="C:\Users\ирина\Desktop\i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492" y="4620939"/>
            <a:ext cx="3381375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0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Сложные вопросы: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336" y="1923358"/>
            <a:ext cx="9738015" cy="460213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Опыт первых лет реализации выявил следующие проблемы реализации:</a:t>
            </a:r>
          </a:p>
          <a:p>
            <a:pPr lvl="0"/>
            <a:r>
              <a:rPr lang="ru-RU" dirty="0"/>
              <a:t>Отсутствие целостной системы внеурочной деятельности, непонимание ее целей и возможностей.</a:t>
            </a:r>
          </a:p>
          <a:p>
            <a:pPr lvl="0"/>
            <a:r>
              <a:rPr lang="ru-RU" dirty="0"/>
              <a:t>«Перевод» большей части занятий системы дополнительного образования детей в программы «</a:t>
            </a:r>
            <a:r>
              <a:rPr lang="ru-RU" dirty="0" err="1"/>
              <a:t>внеурочки</a:t>
            </a:r>
            <a:r>
              <a:rPr lang="ru-RU" dirty="0"/>
              <a:t>».</a:t>
            </a:r>
          </a:p>
          <a:p>
            <a:pPr lvl="0"/>
            <a:r>
              <a:rPr lang="ru-RU" dirty="0"/>
              <a:t>Организация внеурочной деятельности в традиционных урочных формах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Отсутствие системы оценки достижений учащихся при освоении программ «</a:t>
            </a:r>
            <a:r>
              <a:rPr lang="ru-RU" dirty="0" err="1"/>
              <a:t>в</a:t>
            </a:r>
            <a:r>
              <a:rPr lang="ru-RU" dirty="0" err="1" smtClean="0"/>
              <a:t>неурочки</a:t>
            </a:r>
            <a:r>
              <a:rPr lang="ru-RU" dirty="0" smtClean="0"/>
              <a:t>».</a:t>
            </a:r>
            <a:endParaRPr lang="ru-RU" dirty="0"/>
          </a:p>
          <a:p>
            <a:pPr lvl="0"/>
            <a:r>
              <a:rPr lang="ru-RU" dirty="0"/>
              <a:t>Отсутствие интереса у сильных загруженных педагогов к созданию авторских программ внеурочной деятельности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«Бумажная» работа.</a:t>
            </a:r>
            <a:endParaRPr lang="ru-RU" dirty="0"/>
          </a:p>
          <a:p>
            <a:pPr lvl="0"/>
            <a:r>
              <a:rPr lang="ru-RU" dirty="0"/>
              <a:t>Занятость учеников во второй половине дня.</a:t>
            </a:r>
          </a:p>
          <a:p>
            <a:pPr lvl="0"/>
            <a:r>
              <a:rPr lang="ru-RU" dirty="0"/>
              <a:t>Незаинтересованность родителей.</a:t>
            </a:r>
          </a:p>
          <a:p>
            <a:pPr lvl="0"/>
            <a:r>
              <a:rPr lang="ru-RU" dirty="0"/>
              <a:t>Вопросы, связанные с технологией реализации, оформлением (записью в журнал) программ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Необходимость комплексного подхода к планированию всей Программы ВД, создание сквозных </a:t>
            </a:r>
            <a:r>
              <a:rPr lang="ru-RU" dirty="0" smtClean="0"/>
              <a:t>комплексных </a:t>
            </a:r>
            <a:r>
              <a:rPr lang="ru-RU" dirty="0"/>
              <a:t>программ </a:t>
            </a:r>
            <a:r>
              <a:rPr lang="ru-RU" dirty="0" smtClean="0"/>
              <a:t>ВД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4" y="1552575"/>
            <a:ext cx="11344275" cy="5162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sz="2400" dirty="0"/>
          </a:p>
          <a:p>
            <a:r>
              <a:rPr lang="ru-RU" dirty="0"/>
              <a:t>В ближайшее время школа почувствует дефицит в сквозных комплексных программах внеурочной деятельности, охватывающих всю ступень образовательной программы. Сегодня таких программ немного, они только создаются, осваиваются. Например, целостная программа (социальное направление) ГБОУ СОШ №639 с углубленным изучением иностранных языков Невского района Санкт-Петербурга «Твой выбор», 5-9 класс. Школой создан УМК «Твой выбор», который </a:t>
            </a:r>
            <a:r>
              <a:rPr lang="ru-RU" dirty="0" smtClean="0"/>
              <a:t>позволяет </a:t>
            </a:r>
            <a:r>
              <a:rPr lang="ru-RU" dirty="0"/>
              <a:t>на основе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 решать проблемы организации внеурочной деятельности обучающихся по социальному направлению в условиях массовой общеобразовательной школы. УМК содержит: программу, «Книгу </a:t>
            </a:r>
            <a:r>
              <a:rPr lang="ru-RU" dirty="0" smtClean="0"/>
              <a:t>наставника», </a:t>
            </a:r>
            <a:r>
              <a:rPr lang="ru-RU" dirty="0"/>
              <a:t>технологические карты занятий, рекомендации для психолога, Программу мониторинга уровня </a:t>
            </a:r>
            <a:r>
              <a:rPr lang="ru-RU" dirty="0" err="1"/>
              <a:t>сформированности</a:t>
            </a:r>
            <a:r>
              <a:rPr lang="ru-RU" dirty="0"/>
              <a:t> социальной компетентности.</a:t>
            </a:r>
            <a:endParaRPr lang="ru-RU" sz="2400" dirty="0"/>
          </a:p>
          <a:p>
            <a:r>
              <a:rPr lang="ru-RU" dirty="0"/>
              <a:t>Примерами может служить программы, подготовленные СПб АППО и издаваемые «Русское слово. Учебник»: программа по профилактике употребления наркотических средств «Я принимаю вызов» 5-9 класс (методические пособия и рабочие тетради для учащихся), «Интеллектуальный конструктор: ступени к проекту» 5-9 класс (методические пособия и процесс фолио ученика).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52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«Интеллектуальный конструктор: ступени к проекту» 5-9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Курс «Интеллектуальный конструктор» важная часть </a:t>
            </a:r>
            <a:r>
              <a:rPr lang="ru-RU" dirty="0" err="1"/>
              <a:t>о</a:t>
            </a:r>
            <a:r>
              <a:rPr lang="ru-RU" i="1" dirty="0" err="1"/>
              <a:t>бщеинтеллектуального</a:t>
            </a:r>
            <a:r>
              <a:rPr lang="ru-RU" i="1" dirty="0"/>
              <a:t> направления. Его задача – </a:t>
            </a:r>
            <a:r>
              <a:rPr lang="ru-RU" dirty="0"/>
              <a:t>создать условия для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образования в контексте ФГОС общего образования. </a:t>
            </a:r>
            <a:r>
              <a:rPr lang="ru-RU" i="1" dirty="0"/>
              <a:t>Общими для всего курса 5-9 класс являются сквозные темы: </a:t>
            </a:r>
            <a:endParaRPr lang="ru-RU" i="1" dirty="0" smtClean="0"/>
          </a:p>
          <a:p>
            <a:r>
              <a:rPr lang="ru-RU" dirty="0" smtClean="0"/>
              <a:t>«</a:t>
            </a:r>
            <a:r>
              <a:rPr lang="ru-RU" dirty="0"/>
              <a:t>Учимся планировать свою деятельность»,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Учимся оценивать свою учебную работу»,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Развиваем логическое мышление»,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Развиваем читательскую компетентность»,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Учимся сообща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Данные темы в разном объеме от 2 до 12 часов повторяются в каждой параллели, расширяются за счет </a:t>
            </a:r>
            <a:r>
              <a:rPr lang="ru-RU" dirty="0" err="1"/>
              <a:t>возрастосообразных</a:t>
            </a:r>
            <a:r>
              <a:rPr lang="ru-RU" dirty="0"/>
              <a:t> технологий,  технологических приемов и стратегий. Эта работа позволяет учащимся в 9 классе выйти </a:t>
            </a:r>
            <a:r>
              <a:rPr lang="ru-RU" i="1" dirty="0"/>
              <a:t>на подготовку и создание проекта</a:t>
            </a:r>
            <a:r>
              <a:rPr lang="ru-RU" dirty="0"/>
              <a:t>. </a:t>
            </a:r>
          </a:p>
          <a:p>
            <a:r>
              <a:rPr lang="ru-RU" dirty="0"/>
              <a:t>Организатором работы учителя является</a:t>
            </a:r>
            <a:r>
              <a:rPr lang="ru-RU" i="1" dirty="0"/>
              <a:t> данное методическое пособие-конструктор, описывающее технологии, приемы и стратегии</a:t>
            </a:r>
            <a:r>
              <a:rPr lang="ru-RU" dirty="0"/>
              <a:t>, использующиеся в практике работы на каждом этапе, в каждом классе. Пособие вооружит педагога яркими приемами, направленными на достижение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результатов, поможет провести диагностику этих результатов, предоставит примеры проведения готовых занятий внеурочного курса в форме технологических карт.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sz="3100" b="1" i="1" dirty="0"/>
              <a:t>Тема 1. «Учимся планировать свою деятельность»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/>
              <a:t> </a:t>
            </a:r>
            <a:r>
              <a:rPr lang="x-none" sz="3100" b="1" i="1" dirty="0" smtClean="0"/>
              <a:t> </a:t>
            </a:r>
            <a:r>
              <a:rPr lang="x-none" sz="3100" b="1" i="1" dirty="0"/>
              <a:t>1.1. Учимся формулировать вопросы и выбирать цель исследования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118" y="1330036"/>
            <a:ext cx="11409218" cy="516428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/>
              <a:t>Лучше иногда задавать вопросы, </a:t>
            </a:r>
            <a:endParaRPr lang="ru-RU" sz="56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/>
              <a:t>чем знать наперед все ответы. (Дж. </a:t>
            </a:r>
            <a:r>
              <a:rPr lang="ru-RU" sz="5600" i="1" dirty="0" err="1"/>
              <a:t>Тэрбер</a:t>
            </a:r>
            <a:r>
              <a:rPr lang="ru-RU" sz="5600" i="1" dirty="0"/>
              <a:t>)</a:t>
            </a:r>
            <a:endParaRPr lang="ru-RU" sz="5600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/>
              <a:t>Каков вопрос — таков и ответ. (Народная мудрость)</a:t>
            </a:r>
            <a:endParaRPr lang="ru-RU" sz="5600" dirty="0"/>
          </a:p>
          <a:p>
            <a:pPr marL="0" indent="0">
              <a:buNone/>
            </a:pPr>
            <a:r>
              <a:rPr lang="ru-RU" sz="5600" dirty="0"/>
              <a:t> </a:t>
            </a:r>
            <a:r>
              <a:rPr lang="ru-RU" sz="5600" b="1" i="1" dirty="0" smtClean="0"/>
              <a:t>Роль </a:t>
            </a:r>
            <a:r>
              <a:rPr lang="ru-RU" sz="5600" b="1" i="1" dirty="0"/>
              <a:t>темы в достижении </a:t>
            </a:r>
            <a:r>
              <a:rPr lang="ru-RU" sz="5600" b="1" i="1" dirty="0" err="1"/>
              <a:t>метапредметных</a:t>
            </a:r>
            <a:r>
              <a:rPr lang="ru-RU" sz="5600" b="1" i="1" dirty="0"/>
              <a:t> результатов образования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Предлагаемая программа внеурочной деятельности, прежде всего, направлена на достижение </a:t>
            </a:r>
            <a:r>
              <a:rPr lang="ru-RU" sz="5600" dirty="0" err="1"/>
              <a:t>метапредметных</a:t>
            </a:r>
            <a:r>
              <a:rPr lang="ru-RU" sz="5600" dirty="0"/>
              <a:t> результатов. Данное занятие связано со следующими </a:t>
            </a:r>
            <a:r>
              <a:rPr lang="ru-RU" sz="5600" dirty="0" err="1"/>
              <a:t>метапредметными</a:t>
            </a:r>
            <a:r>
              <a:rPr lang="ru-RU" sz="5600" dirty="0"/>
              <a:t> результатами.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Умение самостоятельно определять цели своего обучения, ставить и формулировать для себя новые задачи в учебе и познавательной деятельности, развивать мотивы и интересы своей познавательной деятельности.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/>
              <a:t>Согласно </a:t>
            </a:r>
            <a:r>
              <a:rPr lang="ru-RU" sz="5600" dirty="0"/>
              <a:t>Л.М. </a:t>
            </a:r>
            <a:r>
              <a:rPr lang="ru-RU" sz="5600" dirty="0" err="1"/>
              <a:t>Веккеру</a:t>
            </a:r>
            <a:r>
              <a:rPr lang="ru-RU" sz="5600" dirty="0"/>
              <a:t>, «Вопрос есть психическое отображение </a:t>
            </a:r>
            <a:r>
              <a:rPr lang="ru-RU" sz="5600" dirty="0" err="1"/>
              <a:t>нераскрытости</a:t>
            </a:r>
            <a:r>
              <a:rPr lang="ru-RU" sz="5600" dirty="0"/>
              <a:t>, </a:t>
            </a:r>
            <a:r>
              <a:rPr lang="ru-RU" sz="5600" dirty="0" err="1"/>
              <a:t>непредставленности</a:t>
            </a:r>
            <a:r>
              <a:rPr lang="ru-RU" sz="5600" dirty="0"/>
              <a:t> тех предметных отношений, на выяснение которых направлен весь последующий мыслительный процесс». Следовательно, создавая условия для целенаправленного развития умения формулировать вопросы, мы помогаем обучающимся активно относиться к информации, что и подразумевает первый </a:t>
            </a:r>
            <a:r>
              <a:rPr lang="ru-RU" sz="5600" dirty="0" err="1"/>
              <a:t>метапредметный</a:t>
            </a:r>
            <a:r>
              <a:rPr lang="ru-RU" sz="5600" dirty="0"/>
              <a:t> результат.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8. Смысловое чтение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Смысловое чтение – активный процесс, подразумевающий внутренний диалог с текстом. Этот </a:t>
            </a:r>
            <a:r>
              <a:rPr lang="ru-RU" sz="5600" dirty="0" err="1"/>
              <a:t>метапредметный</a:t>
            </a:r>
            <a:r>
              <a:rPr lang="ru-RU" sz="5600" dirty="0"/>
              <a:t> результат напрямую связан с умением детей формулировать вопросы к тексту и целенаправленно искать на них ответы.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10. Умение осознанно использовать речевые средства в соответствии с задачей коммуникации 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Вопрос является важным речевым средством, оптимизирующим коммуникацию. Бывает, что неверно сформулированный вопрос приводит к неправильным выводам и решениям.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/>
              <a:t>На первом занятии цель нашей работы - умение самостоятельно определять цели своего обучения, для этого мы учимся формулировать вопросы. В игровой форме предлагаем учащимся формулировать вопросы по теме, которую будем изучать исследовать, различать «плохие» и хорошие «вопросы». Поясняем, что умение задавать хорошие вопросы – это ключ к решению самых сложных и интересных проблем! Как гласит народная мудрость: «Каков вопрос – таков и ответ!».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x-none" sz="5600" dirty="0"/>
              <a:t>Нумерация метапредметных результатов образования представлена в соответствии с ФГОС.</a:t>
            </a:r>
            <a:endParaRPr lang="ru-RU" sz="5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6859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Развитие</a:t>
            </a:r>
            <a:r>
              <a:rPr lang="ru-RU" i="1" dirty="0" smtClean="0"/>
              <a:t> </a:t>
            </a:r>
            <a:r>
              <a:rPr lang="ru-RU" b="1" i="1" dirty="0"/>
              <a:t>основ читательской компетенции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формировании </a:t>
            </a:r>
            <a:r>
              <a:rPr lang="ru-RU" dirty="0" err="1"/>
              <a:t>метапредметных</a:t>
            </a:r>
            <a:r>
              <a:rPr lang="ru-RU" dirty="0"/>
              <a:t> компетенций ключевую роль играет формирование компетенций, которые в основной образовательной программе названы междисциплинарными – это формирование и развитие основ читательской компетенции, навыки работы с информацией и приобретение опыта проектной деятельности. Работа по формированию и развитию </a:t>
            </a:r>
            <a:r>
              <a:rPr lang="ru-RU" b="1" dirty="0"/>
              <a:t>основ читательской компетенции</a:t>
            </a:r>
            <a:r>
              <a:rPr lang="ru-RU" dirty="0"/>
              <a:t> не только результат работы на всех предметах, но и создание особых программ внеурочной деятельности  по данному направлению. Актуальность программы </a:t>
            </a:r>
            <a:r>
              <a:rPr lang="ru-RU" b="1" i="1" dirty="0"/>
              <a:t>«Чтение – вот лучшее учение» (Основы смыслового чтения и работы с текстом)</a:t>
            </a:r>
            <a:r>
              <a:rPr lang="ru-RU" dirty="0"/>
              <a:t> и других подобных программ определена требованиями ФГОС ООО к образовательному результату, определяющему значимость формирования функциональной грамотности, читательской компетентности учащихся. Программа является необходимым дополнением к методическому сопровождению всех учебных дисциплин, так как формирование навыков смыслового чтения является стратегической линией школьного образования в целом. Все занятия имеют практическую прикладную направленность, </a:t>
            </a:r>
            <a:r>
              <a:rPr lang="ru-RU" dirty="0" err="1"/>
              <a:t>метапредметны</a:t>
            </a:r>
            <a:r>
              <a:rPr lang="ru-RU" dirty="0"/>
              <a:t> по содержанию и способам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52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Навыки </a:t>
            </a:r>
            <a:r>
              <a:rPr lang="ru-RU" b="1" dirty="0"/>
              <a:t>работы с информацией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Совершенствовать</a:t>
            </a:r>
            <a:r>
              <a:rPr lang="ru-RU" b="1" i="1" dirty="0"/>
              <a:t> </a:t>
            </a:r>
            <a:r>
              <a:rPr lang="ru-RU" b="1" dirty="0"/>
              <a:t>навыки работы с информацией</a:t>
            </a:r>
            <a:r>
              <a:rPr lang="ru-RU" dirty="0"/>
              <a:t> при изучении учебных предметов помогут внеурочные программы, созданные для достижения этого </a:t>
            </a:r>
            <a:r>
              <a:rPr lang="ru-RU" dirty="0" err="1"/>
              <a:t>межпредметного</a:t>
            </a:r>
            <a:r>
              <a:rPr lang="ru-RU" dirty="0"/>
              <a:t> умения. Пример использования информационных технологий в организации внеурочной деятельности. Программа внеурочной деятельности </a:t>
            </a:r>
            <a:r>
              <a:rPr lang="ru-RU" b="1" i="1" dirty="0"/>
              <a:t>«Школьная музыкальная радиостанция» </a:t>
            </a:r>
            <a:r>
              <a:rPr lang="ru-RU" i="1" dirty="0"/>
              <a:t>(Программа социализации), </a:t>
            </a:r>
            <a:r>
              <a:rPr lang="ru-RU" dirty="0"/>
              <a:t>7 класс обучает работе с информацией, используя для этого  целый спектр информационных технологий: создание </a:t>
            </a:r>
            <a:r>
              <a:rPr lang="ru-RU" dirty="0" err="1"/>
              <a:t>плей</a:t>
            </a:r>
            <a:r>
              <a:rPr lang="ru-RU" dirty="0"/>
              <a:t>-листов, </a:t>
            </a:r>
            <a:r>
              <a:rPr lang="ru-RU" dirty="0" err="1"/>
              <a:t>подкастинг</a:t>
            </a:r>
            <a:r>
              <a:rPr lang="ru-RU" dirty="0"/>
              <a:t>, ремикс. </a:t>
            </a:r>
          </a:p>
          <a:p>
            <a:pPr algn="r"/>
            <a:r>
              <a:rPr lang="ru-RU" sz="2200" dirty="0"/>
              <a:t>Авторы: </a:t>
            </a:r>
            <a:r>
              <a:rPr lang="ru-RU" sz="2200" dirty="0" err="1"/>
              <a:t>Евтух</a:t>
            </a:r>
            <a:r>
              <a:rPr lang="ru-RU" sz="2200" dirty="0"/>
              <a:t> Е.В., старший преподаватель кафедры культурологического образования </a:t>
            </a:r>
            <a:r>
              <a:rPr lang="ru-RU" sz="2200" dirty="0" err="1"/>
              <a:t>СПбАППО</a:t>
            </a:r>
            <a:r>
              <a:rPr lang="ru-RU" sz="2200" dirty="0"/>
              <a:t>, Князева И.И., учитель музыкально-компьютерных технологий ГБОУ СОШ № 8 «Музыка» с углубленным изучением музыки Фрунзенского района Санкт-Петербурга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6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«</a:t>
            </a:r>
            <a:r>
              <a:rPr lang="ru-RU" b="1" i="1" dirty="0" err="1"/>
              <a:t>МногогранникУм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/>
              <a:t>«</a:t>
            </a:r>
            <a:r>
              <a:rPr lang="ru-RU" b="1" i="1" dirty="0" err="1"/>
              <a:t>МногогранникУм</a:t>
            </a:r>
            <a:r>
              <a:rPr lang="ru-RU" b="1" i="1" dirty="0"/>
              <a:t>»,</a:t>
            </a:r>
            <a:r>
              <a:rPr lang="ru-RU" b="1" dirty="0"/>
              <a:t> </a:t>
            </a:r>
            <a:r>
              <a:rPr lang="ru-RU" dirty="0"/>
              <a:t> </a:t>
            </a:r>
            <a:r>
              <a:rPr lang="ru-RU" dirty="0" err="1"/>
              <a:t>общеинтелектуальное</a:t>
            </a:r>
            <a:r>
              <a:rPr lang="ru-RU" dirty="0"/>
              <a:t> направление,</a:t>
            </a:r>
            <a:r>
              <a:rPr lang="ru-RU" i="1" dirty="0"/>
              <a:t> </a:t>
            </a:r>
            <a:r>
              <a:rPr lang="ru-RU" dirty="0"/>
              <a:t>5 класс, программа развития внимания и интеллекта.</a:t>
            </a:r>
          </a:p>
          <a:p>
            <a:r>
              <a:rPr lang="ru-RU" dirty="0"/>
              <a:t>Цель курса «</a:t>
            </a:r>
            <a:r>
              <a:rPr lang="ru-RU" dirty="0" err="1"/>
              <a:t>МногогранникУм</a:t>
            </a:r>
            <a:r>
              <a:rPr lang="ru-RU" dirty="0"/>
              <a:t>»:</a:t>
            </a:r>
          </a:p>
          <a:p>
            <a:r>
              <a:rPr lang="ru-RU" dirty="0" smtClean="0"/>
              <a:t>тренировка </a:t>
            </a:r>
            <a:r>
              <a:rPr lang="ru-RU" dirty="0"/>
              <a:t>и усиление положительных свойств произвольного  внимания, ослабление отрицательных;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разных свойств памяти (по психической активности, по характеру деятельности, по продолжительности сохранения материала, по типу воспроизведения);</a:t>
            </a:r>
          </a:p>
          <a:p>
            <a:r>
              <a:rPr lang="ru-RU" dirty="0"/>
              <a:t>- совершенствование навыков мышления ребенка (сравнение, анализ, синтез, абстракция, обобщение, конкретизация). </a:t>
            </a:r>
          </a:p>
          <a:p>
            <a:r>
              <a:rPr lang="ru-RU" dirty="0"/>
              <a:t>Курс развития внимания, памяти, мышления «</a:t>
            </a:r>
            <a:r>
              <a:rPr lang="ru-RU" dirty="0" err="1"/>
              <a:t>МногогранникУм</a:t>
            </a:r>
            <a:r>
              <a:rPr lang="ru-RU" dirty="0"/>
              <a:t>» для дифференцированной коррекции проблем в интеллектуальном развитии позволяет учащемуся заниматься в удобное время самостоятельно или по рекомендациям педагогов, выполнять отдельные задания или пройти систематический курс, а также уменьшает трудовые и временные затраты учителей. </a:t>
            </a:r>
          </a:p>
          <a:p>
            <a:r>
              <a:rPr lang="ru-RU" dirty="0"/>
              <a:t>Курс развития внимания, памяти и мышления «</a:t>
            </a:r>
            <a:r>
              <a:rPr lang="ru-RU" dirty="0" err="1"/>
              <a:t>МногогранникУм</a:t>
            </a:r>
            <a:r>
              <a:rPr lang="ru-RU" dirty="0"/>
              <a:t>» имеет модульное строение:</a:t>
            </a:r>
          </a:p>
          <a:p>
            <a:pPr lvl="0"/>
            <a:r>
              <a:rPr lang="ru-RU" dirty="0"/>
              <a:t>Модуль «Внимание»;</a:t>
            </a:r>
          </a:p>
          <a:p>
            <a:pPr lvl="0"/>
            <a:r>
              <a:rPr lang="ru-RU" dirty="0"/>
              <a:t>Модуль «Мышление»;</a:t>
            </a:r>
          </a:p>
          <a:p>
            <a:pPr lvl="0"/>
            <a:r>
              <a:rPr lang="ru-RU" dirty="0"/>
              <a:t>Модуль «Память».</a:t>
            </a:r>
          </a:p>
          <a:p>
            <a:pPr algn="r"/>
            <a:r>
              <a:rPr lang="ru-RU" dirty="0"/>
              <a:t>Авторы: Зорина И.Е., заместитель директора по УВР, учитель русского языка и литературы, Поликарпова В.В., </a:t>
            </a:r>
            <a:r>
              <a:rPr lang="ru-RU" dirty="0" err="1"/>
              <a:t>к.п.н</a:t>
            </a:r>
            <a:r>
              <a:rPr lang="ru-RU" dirty="0"/>
              <a:t>., заместитель директора по УВР, учитель математики ГБОУ гимназии № 498 Невского района Санкт-Петербурга</a:t>
            </a:r>
          </a:p>
          <a:p>
            <a:pPr algn="r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11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807" y="73254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Примерная основная образовательная программа нацеливает  на формирование важнейшего междисциплинарного умения —  </a:t>
            </a:r>
            <a:r>
              <a:rPr lang="ru-RU" i="1" dirty="0" smtClean="0"/>
              <a:t>приобретение опыта проектной деятельности</a:t>
            </a:r>
            <a:r>
              <a:rPr lang="ru-RU" dirty="0" smtClean="0"/>
              <a:t> как особой формы учебной работы. Внеурочная деятельность дает возможность для освоения проектной культуры, междисциплинарные внеурочные курсы  помогут научить учащихся и создавать проекты, и их реализовывать.</a:t>
            </a:r>
            <a:endParaRPr lang="ru-RU" dirty="0"/>
          </a:p>
        </p:txBody>
      </p:sp>
      <p:pic>
        <p:nvPicPr>
          <p:cNvPr id="47106" name="Picture 2" descr="C:\Users\ирина\Desktop\5620b2b02fa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780" y="3859705"/>
            <a:ext cx="4500255" cy="2998295"/>
          </a:xfrm>
          <a:prstGeom prst="rect">
            <a:avLst/>
          </a:prstGeom>
          <a:noFill/>
        </p:spPr>
      </p:pic>
      <p:pic>
        <p:nvPicPr>
          <p:cNvPr id="47108" name="Picture 4" descr="http://vost-degunino.mos.ru/upload/medialibrary/427/3dbb3004b715ed05a840e087c23486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94" y="3478924"/>
            <a:ext cx="4505435" cy="337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722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О</a:t>
            </a:r>
            <a:r>
              <a:rPr lang="ru-RU" sz="2400" b="1" dirty="0"/>
              <a:t> проектной деятельности обучающихся в рамках реализации основной образовательной программы основного общего образования </a:t>
            </a:r>
            <a:endParaRPr lang="ru-RU" sz="2400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1794162" y="1835726"/>
            <a:ext cx="10009909" cy="5115791"/>
          </a:xfrm>
        </p:spPr>
        <p:txBody>
          <a:bodyPr/>
          <a:lstStyle/>
          <a:p>
            <a:pPr algn="just"/>
            <a:r>
              <a:rPr lang="ru-RU" altLang="ru-RU" sz="2400" dirty="0"/>
              <a:t>По идее разработчиков ФГОС – проект станет  индикатором достижения метапредметных результатов образования в контексте ФГОС общего образования</a:t>
            </a:r>
          </a:p>
          <a:p>
            <a:pPr algn="just"/>
            <a:r>
              <a:rPr lang="ru-RU" altLang="ru-RU" sz="2400" dirty="0" err="1"/>
              <a:t>Метапредметные</a:t>
            </a:r>
            <a:r>
              <a:rPr lang="ru-RU" altLang="ru-RU" sz="2400" dirty="0"/>
              <a:t> результаты включают освоенные обучающимися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междисциплтнарные</a:t>
            </a:r>
            <a:r>
              <a:rPr lang="ru-RU" altLang="ru-RU" sz="2400" b="1" i="1" dirty="0"/>
              <a:t> понятия и универсальные учебные действия </a:t>
            </a:r>
            <a:r>
              <a:rPr lang="ru-RU" altLang="ru-RU" sz="2400" dirty="0"/>
              <a:t>(регулятивные, познавательные, коммуникативные). В формировании метапредметных компетенций ключевую роль играет формирование компетенций, которые в основной образовательной программе названы междисциплинарными – это формирование и развитие основ читательской компетенции, навыки работы с информацией и </a:t>
            </a:r>
            <a:r>
              <a:rPr lang="ru-RU" altLang="ru-RU" sz="2400" b="1" i="1" dirty="0"/>
              <a:t>приобретение опыта проектной деятельности</a:t>
            </a:r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000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Из ООП</a:t>
            </a: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676400" y="1524000"/>
            <a:ext cx="8610600" cy="5105400"/>
          </a:xfrm>
        </p:spPr>
        <p:txBody>
          <a:bodyPr/>
          <a:lstStyle/>
          <a:p>
            <a:pPr marL="71438" indent="0">
              <a:buNone/>
            </a:pPr>
            <a:r>
              <a:rPr lang="ru-RU" altLang="ru-RU" sz="2400" dirty="0"/>
              <a:t>Рекомендуемые направления:</a:t>
            </a:r>
          </a:p>
          <a:p>
            <a:pPr marL="71438" indent="0"/>
            <a:r>
              <a:rPr lang="ru-RU" altLang="ru-RU" sz="2400" dirty="0"/>
              <a:t>исследовательское; инженерное; прикладное; информационное; социальное; игровое; творческое</a:t>
            </a:r>
          </a:p>
          <a:p>
            <a:pPr marL="71438" indent="0">
              <a:lnSpc>
                <a:spcPct val="150000"/>
              </a:lnSpc>
              <a:buNone/>
            </a:pPr>
            <a:r>
              <a:rPr lang="ru-RU" altLang="ru-RU" sz="2400" dirty="0"/>
              <a:t>В ходе реализации настоящей программы (Программы формирования УУД – части ООП) могут применяться такие виды проектов (по преобладающему виду деятельности), как: </a:t>
            </a:r>
            <a:r>
              <a:rPr lang="ru-RU" altLang="ru-RU" sz="2400" b="1" dirty="0"/>
              <a:t>информационный, исследовательский, творческий, социальный, прикладной, игровой, инновационный</a:t>
            </a:r>
          </a:p>
          <a:p>
            <a:pPr marL="71438" indent="0"/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5024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19100" y="1825625"/>
            <a:ext cx="11353800" cy="50323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400" dirty="0"/>
              <a:t>Учебно-исследовательская работа учащихся может быть организована по двум направлениям:</a:t>
            </a:r>
          </a:p>
          <a:p>
            <a:pPr algn="just"/>
            <a:r>
              <a:rPr lang="ru-RU" altLang="ru-RU" sz="2400" dirty="0"/>
              <a:t>урочная учебно-исследовательская деятельность учащихся: проблемные уроки; семинары; практические и лабораторные занятия, др.; </a:t>
            </a:r>
          </a:p>
          <a:p>
            <a:pPr algn="just"/>
            <a:r>
              <a:rPr lang="ru-RU" altLang="ru-RU" sz="2400" dirty="0"/>
              <a:t>внеурочная учебно-исследовательская деятельность учащихся, которая является логическим продолжением урочной деятельности: научно-исследовательская и реферативная работа, интеллектуальные марафоны, конференции и др.</a:t>
            </a:r>
          </a:p>
          <a:p>
            <a:pPr algn="just"/>
            <a:r>
              <a:rPr lang="ru-RU" altLang="ru-RU" sz="2400" dirty="0" smtClean="0"/>
              <a:t>Особое </a:t>
            </a:r>
            <a:r>
              <a:rPr lang="ru-RU" altLang="ru-RU" sz="2400" dirty="0"/>
              <a:t>значение для развития УУД в основной школе имеет </a:t>
            </a:r>
            <a:r>
              <a:rPr lang="ru-RU" altLang="ru-RU" sz="2400" b="1" dirty="0"/>
              <a:t>индивидуальный проект</a:t>
            </a:r>
            <a:r>
              <a:rPr lang="ru-RU" altLang="ru-RU" sz="2400" dirty="0"/>
              <a:t>, представляющий собой самостоятельную работу, осуществляемую обучающимся на протяжении длительного периода, возможно, в течение всего учебного года. В ходе такой работы обучающийся (автор проекта) самостоятельно или с небольшой помощью педагога получает возможность научиться планировать и работать по плану – это один из важнейших не только учебных, но и социальных навыков, которым должен овладеть школьник.</a:t>
            </a:r>
          </a:p>
          <a:p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1845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Возможности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При </a:t>
            </a:r>
            <a:r>
              <a:rPr lang="ru-RU" dirty="0"/>
              <a:t>планировании внеурочной деятельности стоит ориентироваться не только на решение задач сегодняшнего дня (как догрузить педагога, как доплатить классному руководителю, как подтянуть отстающего ученика и т.д.), а на планируемые результаты, заявленные во ФГОС</a:t>
            </a:r>
          </a:p>
          <a:p>
            <a:r>
              <a:rPr lang="ru-RU" dirty="0"/>
              <a:t>Проектирование программы внеурочной деятельности «сверху» и «снизу</a:t>
            </a:r>
            <a:r>
              <a:rPr lang="ru-RU" dirty="0" smtClean="0"/>
              <a:t>»:</a:t>
            </a:r>
            <a:endParaRPr lang="ru-RU" dirty="0"/>
          </a:p>
          <a:p>
            <a:pPr lvl="0"/>
            <a:r>
              <a:rPr lang="ru-RU" dirty="0" smtClean="0"/>
              <a:t>Понимание </a:t>
            </a:r>
            <a:r>
              <a:rPr lang="ru-RU" dirty="0"/>
              <a:t>задач и возможностей как отдельных программ «</a:t>
            </a:r>
            <a:r>
              <a:rPr lang="ru-RU" dirty="0" err="1"/>
              <a:t>внеурочки</a:t>
            </a:r>
            <a:r>
              <a:rPr lang="ru-RU" dirty="0"/>
              <a:t>», так и всей системы внеурочной деятельности в школе, дает школе огромные возможности для развития школы, ученика, педагога</a:t>
            </a:r>
          </a:p>
          <a:p>
            <a:pPr lvl="0"/>
            <a:r>
              <a:rPr lang="ru-RU" dirty="0"/>
              <a:t>Проектирование авторских программ внеурочной деятельности дает возможность учителю </a:t>
            </a:r>
            <a:r>
              <a:rPr lang="ru-RU" dirty="0" err="1"/>
              <a:t>самореализоваться</a:t>
            </a:r>
            <a:r>
              <a:rPr lang="ru-RU" dirty="0"/>
              <a:t>, предъявить свой уникальный </a:t>
            </a:r>
            <a:r>
              <a:rPr lang="ru-RU" dirty="0" smtClean="0"/>
              <a:t>опыт</a:t>
            </a:r>
          </a:p>
          <a:p>
            <a:pPr lvl="0"/>
            <a:r>
              <a:rPr lang="ru-RU" dirty="0" smtClean="0"/>
              <a:t>Возможность </a:t>
            </a:r>
            <a:r>
              <a:rPr lang="ru-RU" dirty="0"/>
              <a:t>реализации индивидуальных образовательных маршрутов для </a:t>
            </a:r>
            <a:r>
              <a:rPr lang="ru-RU" dirty="0" smtClean="0"/>
              <a:t>обучающихся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382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/>
              <a:t>Как образовательные организации готовят учащихся к защите проекта?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dirty="0"/>
              <a:t>Подготовка учащихся в рамках предмета «Технология» (модули)</a:t>
            </a:r>
          </a:p>
          <a:p>
            <a:r>
              <a:rPr lang="ru-RU" altLang="ru-RU" sz="2400" dirty="0"/>
              <a:t>Преподавание отдельного предмета «Проектные технологии», «Подготовка проекта/исследования» в рамках компонента Учебного плана, формируемого участниками образовательных </a:t>
            </a:r>
            <a:r>
              <a:rPr lang="ru-RU" altLang="ru-RU" sz="2400" dirty="0" smtClean="0"/>
              <a:t>отношений ???</a:t>
            </a:r>
            <a:endParaRPr lang="ru-RU" altLang="ru-RU" sz="2400" dirty="0"/>
          </a:p>
          <a:p>
            <a:r>
              <a:rPr lang="ru-RU" altLang="ru-RU" sz="2400" dirty="0"/>
              <a:t>Традиционные конференции и «Дни науки»</a:t>
            </a:r>
          </a:p>
          <a:p>
            <a:r>
              <a:rPr lang="ru-RU" altLang="ru-RU" sz="2400" dirty="0"/>
              <a:t>Школьное УНИО</a:t>
            </a:r>
          </a:p>
          <a:p>
            <a:r>
              <a:rPr lang="ru-RU" altLang="ru-RU" sz="3600" dirty="0"/>
              <a:t>Программы внеурочной деятельности: «Мой первый проект</a:t>
            </a:r>
            <a:r>
              <a:rPr lang="ru-RU" altLang="ru-RU" sz="3600" dirty="0" smtClean="0"/>
              <a:t>» 5-7 </a:t>
            </a:r>
            <a:r>
              <a:rPr lang="ru-RU" altLang="ru-RU" sz="3600" dirty="0" err="1" smtClean="0"/>
              <a:t>кл</a:t>
            </a:r>
            <a:r>
              <a:rPr lang="ru-RU" altLang="ru-RU" sz="3600" dirty="0" smtClean="0"/>
              <a:t>.,  </a:t>
            </a:r>
            <a:r>
              <a:rPr lang="ru-RU" altLang="ru-RU" sz="3600" dirty="0"/>
              <a:t>«Я- исследователь» 8-9 класс и т.п.</a:t>
            </a:r>
          </a:p>
        </p:txBody>
      </p:sp>
    </p:spTree>
    <p:extLst>
      <p:ext uri="{BB962C8B-B14F-4D97-AF65-F5344CB8AC3E}">
        <p14:creationId xmlns:p14="http://schemas.microsoft.com/office/powerpoint/2010/main" val="30433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38" t="1219" r="15972" b="10903"/>
          <a:stretch/>
        </p:blipFill>
        <p:spPr>
          <a:xfrm>
            <a:off x="2286333" y="2086494"/>
            <a:ext cx="6997840" cy="47133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689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FFFFFF"/>
                </a:solidFill>
                <a:latin typeface="din-next-w01-light"/>
              </a:rPr>
              <a:t>ПРОЕКТНАЯ ДЕЯТЕЛЬНОСТЬ</a:t>
            </a:r>
            <a:endParaRPr lang="ru-RU" dirty="0">
              <a:solidFill>
                <a:srgbClr val="605E5E"/>
              </a:solidFill>
              <a:latin typeface="din-next-w01-light"/>
            </a:endParaRPr>
          </a:p>
          <a:p>
            <a:pPr fontAlgn="base"/>
            <a:r>
              <a:rPr lang="ru-RU" dirty="0">
                <a:latin typeface="din-next-w01-light"/>
                <a:hlinkClick r:id="rId3"/>
              </a:rPr>
              <a:t>Проект</a:t>
            </a:r>
            <a:r>
              <a:rPr lang="ru-RU" dirty="0">
                <a:latin typeface="din-next-w01-light"/>
              </a:rPr>
              <a:t> "Методические рекомендации для руководителей общеобразовательных организаций и методических объединений учителей по организации проектной деятельности в рамках реализации ФГОС основного общего образования"</a:t>
            </a:r>
            <a:endParaRPr lang="ru-RU" b="0" i="0" dirty="0">
              <a:effectLst/>
              <a:latin typeface="din-next-w01-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1556" y="1268976"/>
            <a:ext cx="606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www.spbfgos.org/srednee-polnoe-obshee-obrazovanie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3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Проектирование программ внеурочной деятельности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825625"/>
            <a:ext cx="10988040" cy="49492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Рабочая программа курса внеурочной деятельности выполняет следующие функции:</a:t>
            </a:r>
          </a:p>
          <a:p>
            <a:pPr lvl="1"/>
            <a:r>
              <a:rPr lang="ru-RU" dirty="0"/>
              <a:t>нормативную (определяет обязательность реализации содержания программы в полном объеме);</a:t>
            </a:r>
          </a:p>
          <a:p>
            <a:pPr lvl="1"/>
            <a:r>
              <a:rPr lang="ru-RU" dirty="0"/>
              <a:t>информационно-методическую (дает представление о целях, содержании, последовательности изучения материала и путях достижения результатов освоения образовательной программы учащимися средствами данного курса);</a:t>
            </a:r>
          </a:p>
          <a:p>
            <a:pPr lvl="1"/>
            <a:r>
              <a:rPr lang="ru-RU" dirty="0"/>
              <a:t>организационную (выделяет этапы обучения, структурирует учебный материал, определяет его количественные и качественные характеристики на каждом этапе</a:t>
            </a:r>
            <a:r>
              <a:rPr lang="ru-RU" dirty="0" smtClean="0"/>
              <a:t>).</a:t>
            </a:r>
          </a:p>
          <a:p>
            <a:pPr fontAlgn="base"/>
            <a:r>
              <a:rPr lang="ru-RU" b="1" dirty="0"/>
              <a:t>Рабочие программы курсов внеурочной деятельности включают:</a:t>
            </a:r>
          </a:p>
          <a:p>
            <a:pPr lvl="1" fontAlgn="base"/>
            <a:r>
              <a:rPr lang="ru-RU" b="1" dirty="0"/>
              <a:t>результаты освоения курсов внеурочной деятельности;</a:t>
            </a:r>
          </a:p>
          <a:p>
            <a:pPr lvl="1" fontAlgn="base"/>
            <a:r>
              <a:rPr lang="ru-RU" b="1" dirty="0"/>
              <a:t>содержание курса внеурочной деятельности с указанием форм организации и видов деятельности;</a:t>
            </a:r>
          </a:p>
          <a:p>
            <a:pPr lvl="1" fontAlgn="base"/>
            <a:r>
              <a:rPr lang="ru-RU" b="1" dirty="0"/>
              <a:t>тематическое планирование</a:t>
            </a:r>
            <a:r>
              <a:rPr lang="ru-RU" b="1" dirty="0" smtClean="0"/>
              <a:t>.</a:t>
            </a:r>
          </a:p>
          <a:p>
            <a:pPr marL="457200" lvl="1" indent="0" algn="r" fontAlgn="base">
              <a:buNone/>
            </a:pPr>
            <a:r>
              <a:rPr lang="ru-RU" i="1" dirty="0" smtClean="0"/>
              <a:t>Письмо </a:t>
            </a:r>
            <a:r>
              <a:rPr lang="ru-RU" i="1" dirty="0"/>
              <a:t>Министерства образования и науки РФ от 28.10.2015 №08-1786 </a:t>
            </a:r>
            <a:endParaRPr lang="ru-RU" i="1" dirty="0" smtClean="0"/>
          </a:p>
          <a:p>
            <a:pPr marL="457200" lvl="1" indent="0" algn="r" fontAlgn="base">
              <a:buNone/>
            </a:pPr>
            <a:r>
              <a:rPr lang="ru-RU" i="1" dirty="0" smtClean="0"/>
              <a:t>«</a:t>
            </a:r>
            <a:r>
              <a:rPr lang="ru-RU" i="1" dirty="0"/>
              <a:t>О рабочих программах учебны</a:t>
            </a:r>
            <a:r>
              <a:rPr lang="ru-RU" dirty="0"/>
              <a:t>х предметов</a:t>
            </a:r>
            <a:r>
              <a:rPr lang="ru-RU" dirty="0" smtClean="0"/>
              <a:t>»</a:t>
            </a:r>
          </a:p>
          <a:p>
            <a:pPr marL="457200" lvl="1" indent="0" algn="r" fontAlgn="base">
              <a:buNone/>
            </a:pPr>
            <a:r>
              <a:rPr lang="ru-RU" i="1" dirty="0" smtClean="0"/>
              <a:t>Приказ </a:t>
            </a:r>
            <a:r>
              <a:rPr lang="ru-RU" i="1" dirty="0"/>
              <a:t>Министерства образования и науки Российской Федерации от 31.12.2015 № </a:t>
            </a:r>
            <a:r>
              <a:rPr lang="ru-RU" i="1" dirty="0" smtClean="0"/>
              <a:t>1577</a:t>
            </a:r>
          </a:p>
          <a:p>
            <a:pPr marL="457200" lvl="1" indent="0" algn="r" fontAlgn="base">
              <a:buNone/>
            </a:pPr>
            <a:r>
              <a:rPr lang="ru-RU" i="1" dirty="0" smtClean="0"/>
              <a:t>«</a:t>
            </a:r>
            <a:r>
              <a:rPr lang="ru-RU" i="1" dirty="0"/>
              <a:t>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 декабря 2010 г. № 1897»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2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55091"/>
              </p:ext>
            </p:extLst>
          </p:nvPr>
        </p:nvGraphicFramePr>
        <p:xfrm>
          <a:off x="363682" y="-1"/>
          <a:ext cx="10612182" cy="6712527"/>
        </p:xfrm>
        <a:graphic>
          <a:graphicData uri="http://schemas.openxmlformats.org/drawingml/2006/table">
            <a:tbl>
              <a:tblPr firstRow="1" firstCol="1" bandRow="1"/>
              <a:tblGrid>
                <a:gridCol w="2202808"/>
                <a:gridCol w="4383779"/>
                <a:gridCol w="4025595"/>
              </a:tblGrid>
              <a:tr h="6712527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Титульный лист (предваряет текст этого документа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служит источником библиографической информации,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необходимой для идентификации документа)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Наименование учреждения согласно уставу.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Где, когда и кем утверждена программа.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Название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внеурочной деятельности.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1.4.Направление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 деятельности, в рамках которого предполагается реализовать данную программу.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 Возраст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на которых рассчитано содержание внеурочной деятельности.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 Срок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 Ф.И.О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должность автора (авторов) программы.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 Год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п. 1.4.Направления внеурочной деятельности, определенные ФГОС: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спортивно-оздоровительное;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духовно-нравственное;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социальное;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 общекультурное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80390"/>
              </p:ext>
            </p:extLst>
          </p:nvPr>
        </p:nvGraphicFramePr>
        <p:xfrm>
          <a:off x="394855" y="904010"/>
          <a:ext cx="11326091" cy="5862130"/>
        </p:xfrm>
        <a:graphic>
          <a:graphicData uri="http://schemas.openxmlformats.org/drawingml/2006/table">
            <a:tbl>
              <a:tblPr firstRow="1" firstCol="1" bandRow="1"/>
              <a:tblGrid>
                <a:gridCol w="684727"/>
                <a:gridCol w="1998936"/>
                <a:gridCol w="8642428"/>
              </a:tblGrid>
              <a:tr h="57149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Пояснительная записка к программе внеурочной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Вступление. Обоснование для написания программы.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Ссылку на нормативно-правовые и учебно-методические документы, на основании которых разработана программа.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Результаты освоения курсов внеурочной деятельности через планируемые результаты, соответствующие тр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ебованиям к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личностным и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метапредметным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результатам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освоения ООП, установленным ФГОС.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Задачи должны раскрывать логику достижения планируемых результатов при организации деятельности 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обучающихся.</a:t>
                      </a:r>
                      <a:endParaRPr lang="ru-RU" sz="24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2.4.Форма/мы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образовательного процесса, которые определяются содержанием и методикой реализации программы и режим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занятий.</a:t>
                      </a: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2.5.</a:t>
                      </a:r>
                      <a:r>
                        <a:rPr lang="ru-RU" sz="2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*Систему 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формы оценки достижения планируемых результатов.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28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8" y="737755"/>
            <a:ext cx="11783290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2.3.Планируемые результаты: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результат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должен соответствовать целям внеурочной деятельности.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письмом Министерства образования и науки РФ от 28.10.2015 №08-1786 «О рабочих программах учебных предметов»  предметные результаты могут не указываться в программе внеурочной деятельности, так как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внеурочной деятельности является формирование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личностных компетенций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образования и науки РФ от 28.10.2015 №08-1786 </a:t>
            </a:r>
          </a:p>
          <a:p>
            <a:pPr algn="r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рабочих программах учебных предметов».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Комментарий: Если программа разработана в дополнение и расширение предметных результатов по определенному предмету, например, «Решение задач повышенной сложности по математике», она может включать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не дублирующие, а расширяющие спектр предметных результатов, описанных в ООП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1319322"/>
            <a:ext cx="11814464" cy="479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 Из ООП: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Организация, осуществляющая образовательную деятельность, самостоятельно разрабатывает и утверждает план внеурочной деятельности, используя такие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формы, как художественные, культурологические, филологические, хоровые студии, сетевые сообщества, школьные спортивные клубы и секции, юношеские организации, научно-практические конференции, школьные научные общества, олимпиады, поисковые и научные исследования, общественно полезные практики, военно-патриотические объединения… дополнительные образовательные модули, спецкурсы, школьные научные общества, учебные научные исследования, практикумы и т. д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05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4300"/>
            <a:ext cx="11944350" cy="6419850"/>
          </a:xfrm>
        </p:spPr>
        <p:txBody>
          <a:bodyPr>
            <a:normAutofit/>
          </a:bodyPr>
          <a:lstStyle/>
          <a:p>
            <a:r>
              <a:rPr lang="ru-RU" dirty="0" smtClean="0"/>
              <a:t>2.5. Так </a:t>
            </a:r>
            <a:r>
              <a:rPr lang="ru-RU" dirty="0"/>
              <a:t>как мы оцениваем </a:t>
            </a:r>
            <a:r>
              <a:rPr lang="ru-RU" dirty="0" err="1"/>
              <a:t>метапредметные</a:t>
            </a:r>
            <a:r>
              <a:rPr lang="ru-RU" dirty="0"/>
              <a:t> и личностные результаты, формируемые в рамках данной программы, оценка должна строиться на общих подходах по оценке данных результатов, заявленных во ФГОС:</a:t>
            </a:r>
          </a:p>
          <a:p>
            <a:pPr lvl="1"/>
            <a:r>
              <a:rPr lang="ru-RU" dirty="0"/>
              <a:t>обеспечивать оценку динамики индивидуальных достижений, обучающихся в процессе освоения основной общеобразовательной программы основного общего образования;</a:t>
            </a:r>
          </a:p>
          <a:p>
            <a:pPr lvl="1"/>
            <a:r>
              <a:rPr lang="ru-RU" dirty="0"/>
              <a:t>предусматривать использование разнообразных методов и форм, взаимно дополняющих друг друга (стандартизированные письменные и устные работы, проекты, практические работы, творческие работы, самоанализ и самооценка, наблюдения, испытания (тесты) и иное)…</a:t>
            </a:r>
          </a:p>
          <a:p>
            <a:r>
              <a:rPr lang="ru-RU" dirty="0"/>
              <a:t>Внеурочная деятельность может стать пространством формирования самооценки учащихся, где критериями оценки становятся достижения ученика в контексте заявленных в программе результатов, оцениваться могут отдельные события и достижения по программе в целом.</a:t>
            </a:r>
          </a:p>
          <a:p>
            <a:pPr algn="r"/>
            <a:r>
              <a:rPr lang="ru-RU" dirty="0"/>
              <a:t>  </a:t>
            </a:r>
            <a:r>
              <a:rPr lang="ru-RU" sz="2000" i="1" dirty="0"/>
              <a:t>Приказ об утверждении Федерального государственного образовательного стандарта основного общего образования от 17 декабря 2010 г. № 1897, п.  18.1.3.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14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Оценка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091" cy="48349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Учителю важно продумать систему диагностирования и контроля, систему оценивания формирования (достижения) запланированных результатов. При этом абсолютно нежелательна система традиционных </a:t>
            </a:r>
            <a:r>
              <a:rPr lang="ru-RU" dirty="0" smtClean="0"/>
              <a:t>отметок</a:t>
            </a:r>
          </a:p>
          <a:p>
            <a:r>
              <a:rPr lang="ru-RU" dirty="0"/>
              <a:t>В ходе разработки программы целесообразно обратить внимание на диагностику результативности участия ребёнка во внеурочной деятельности по той или иной программе. Учителю важно продумать систему диагностирования и контроля, систему оценивания формирования (достижения) запланированных результатов. При этом не используется система традиционных отметок, как правило, вносящая однообразие в систему занятий ученика, сковывающая его творческую свободу и, следовательно, снижающая учебный </a:t>
            </a:r>
            <a:r>
              <a:rPr lang="ru-RU" dirty="0" smtClean="0"/>
              <a:t>интерес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4" y="3062429"/>
            <a:ext cx="70110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6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текущей самооценки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/>
              <a:t>Мониторинг и оценка достижений </a:t>
            </a:r>
            <a:r>
              <a:rPr lang="ru-RU" b="1" i="1" dirty="0" err="1"/>
              <a:t>метапредметных</a:t>
            </a:r>
            <a:r>
              <a:rPr lang="ru-RU" b="1" i="1" dirty="0"/>
              <a:t> результатов</a:t>
            </a:r>
            <a:endParaRPr lang="ru-RU" dirty="0"/>
          </a:p>
          <a:p>
            <a:r>
              <a:rPr lang="ru-RU" dirty="0"/>
              <a:t>Использование «Мозаики проблем» развивает умение «разбивать» проблему на несколько частей и – затем – решать её по частям, объединяя решения на завершающей стадии. На уровне организации учебного сотрудничества данный метод является условием для развития искать альтернативные решения в совместной работе над анализом многосоставной системной проблемой. Начиная этому учить в шестом классе, мы к концу реализации образовательной программы общего образования, можем заложить основы для развития системного мышления в старших классах. Для </a:t>
            </a:r>
            <a:r>
              <a:rPr lang="ru-RU" dirty="0" err="1"/>
              <a:t>критериально</a:t>
            </a:r>
            <a:r>
              <a:rPr lang="ru-RU" dirty="0"/>
              <a:t>-ориентированной оценки достижений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после проведенного занятия мы рекомендуем использовать следующую рубрикацию. Как и в других случаях, оценка осуществляется </a:t>
            </a:r>
            <a:r>
              <a:rPr lang="ru-RU" dirty="0" err="1"/>
              <a:t>преснизу</a:t>
            </a:r>
            <a:r>
              <a:rPr lang="ru-RU" dirty="0"/>
              <a:t>-вверх. Для внешней оценки Вы можете заменить местоимение.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0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Проектирование </a:t>
            </a:r>
            <a:r>
              <a:rPr lang="ru-RU" dirty="0" smtClean="0"/>
              <a:t>Программы и программ </a:t>
            </a:r>
            <a:r>
              <a:rPr lang="ru-RU" dirty="0"/>
              <a:t>внеурочной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27000" indent="0" algn="ctr">
              <a:buNone/>
            </a:pPr>
            <a:r>
              <a:rPr lang="ru-RU" dirty="0"/>
              <a:t>«сверху</a:t>
            </a:r>
            <a:r>
              <a:rPr lang="ru-RU" dirty="0" smtClean="0"/>
              <a:t>»:</a:t>
            </a:r>
          </a:p>
          <a:p>
            <a:pPr marL="27000" indent="342900" algn="just"/>
            <a:r>
              <a:rPr lang="ru-RU" dirty="0" smtClean="0"/>
              <a:t>Школа через Программу «</a:t>
            </a:r>
            <a:r>
              <a:rPr lang="ru-RU" dirty="0" err="1" smtClean="0"/>
              <a:t>внеурочки</a:t>
            </a:r>
            <a:r>
              <a:rPr lang="ru-RU" dirty="0" smtClean="0"/>
              <a:t>» реализует инновационную деятельность, например, «проектная культура» или </a:t>
            </a:r>
            <a:r>
              <a:rPr lang="ru-RU" dirty="0" err="1" smtClean="0"/>
              <a:t>профилизация</a:t>
            </a:r>
            <a:r>
              <a:rPr lang="ru-RU" dirty="0" smtClean="0"/>
              <a:t>, или краеведение, или журналистика…</a:t>
            </a:r>
          </a:p>
          <a:p>
            <a:pPr marL="27000" indent="342900" algn="just"/>
            <a:r>
              <a:rPr lang="ru-RU" dirty="0" smtClean="0"/>
              <a:t>Школа ликвидирует дефициты реализации инвариантной части Учебного плана, например, по всем направлениям плана внеурочной деятельности – программы, дополняющие Учебные программы по предметам (математика- «Решение сложных задач», обществознание – «Я – волонтер» и т.д.)</a:t>
            </a:r>
          </a:p>
          <a:p>
            <a:pPr marL="27000" indent="342900" algn="just"/>
            <a:r>
              <a:rPr lang="ru-RU" dirty="0" smtClean="0"/>
              <a:t>Школа разрабатывает программу, ориентированную только на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или личностные результаты («Учусь учиться!», «Рост»)</a:t>
            </a:r>
          </a:p>
          <a:p>
            <a:pPr marL="27000" indent="342900" algn="just"/>
            <a:r>
              <a:rPr lang="ru-RU" dirty="0" smtClean="0"/>
              <a:t>Школа интегрирует возможности развитой программы доп. образования и </a:t>
            </a:r>
            <a:r>
              <a:rPr lang="ru-RU" dirty="0" err="1" smtClean="0"/>
              <a:t>внеурочки</a:t>
            </a:r>
            <a:r>
              <a:rPr lang="ru-RU" dirty="0" smtClean="0"/>
              <a:t>…. и т.д.</a:t>
            </a:r>
          </a:p>
          <a:p>
            <a:pPr marL="27000" indent="34290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«снизу</a:t>
            </a:r>
            <a:r>
              <a:rPr lang="ru-RU" dirty="0" smtClean="0"/>
              <a:t>» («Я знаю», «Я умею»):</a:t>
            </a:r>
            <a:endParaRPr lang="ru-RU" dirty="0"/>
          </a:p>
          <a:p>
            <a:r>
              <a:rPr lang="ru-RU" dirty="0" smtClean="0"/>
              <a:t>Авторские тематические программы, например,  «Историография», «Оптика», «Экология», «Журналистика», «Переводчик» и др.</a:t>
            </a:r>
          </a:p>
          <a:p>
            <a:r>
              <a:rPr lang="ru-RU" dirty="0" smtClean="0"/>
              <a:t>Программы, построенные на основе образовательных и ИКТ-технологий: дебаты, мастерские, критическое мышление, ТРИЗ и др.</a:t>
            </a:r>
          </a:p>
          <a:p>
            <a:r>
              <a:rPr lang="ru-RU" dirty="0" smtClean="0"/>
              <a:t>Программы реализующие направление «</a:t>
            </a:r>
            <a:r>
              <a:rPr lang="ru-RU" dirty="0" err="1" smtClean="0"/>
              <a:t>Техносфрера</a:t>
            </a:r>
            <a:r>
              <a:rPr lang="ru-RU" dirty="0" smtClean="0"/>
              <a:t>»: робототехника,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Программы творческие: «Многоголосье», «Театральная студия» </a:t>
            </a:r>
          </a:p>
          <a:p>
            <a:r>
              <a:rPr lang="ru-RU" dirty="0" smtClean="0"/>
              <a:t>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6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" y="114302"/>
            <a:ext cx="10307781" cy="71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3" y="188640"/>
            <a:ext cx="8534400" cy="4662264"/>
          </a:xfrm>
        </p:spPr>
        <p:txBody>
          <a:bodyPr>
            <a:normAutofit fontScale="70000" lnSpcReduction="20000"/>
          </a:bodyPr>
          <a:lstStyle/>
          <a:p>
            <a:r>
              <a:rPr lang="ru-RU" sz="1600" b="1" i="1" dirty="0"/>
              <a:t>Лист самооценки </a:t>
            </a:r>
            <a:r>
              <a:rPr lang="ru-RU" sz="1600" i="1" dirty="0"/>
              <a:t>,</a:t>
            </a:r>
            <a:r>
              <a:rPr lang="ru-RU" sz="1600" dirty="0"/>
              <a:t> ученик отвечает на вопросы </a:t>
            </a:r>
            <a:r>
              <a:rPr lang="ru-RU" sz="1600" i="1" dirty="0"/>
              <a:t>«</a:t>
            </a:r>
            <a:r>
              <a:rPr lang="ru-RU" sz="1600" b="1" i="1" dirty="0"/>
              <a:t>что я умею</a:t>
            </a:r>
            <a:r>
              <a:rPr lang="ru-RU" sz="1600" i="1" dirty="0"/>
              <a:t>»</a:t>
            </a:r>
            <a:r>
              <a:rPr lang="ru-RU" sz="1600" dirty="0"/>
              <a:t> и </a:t>
            </a:r>
            <a:r>
              <a:rPr lang="ru-RU" sz="1600" i="1" dirty="0"/>
              <a:t>«</a:t>
            </a:r>
            <a:r>
              <a:rPr lang="ru-RU" sz="1600" b="1" i="1" dirty="0"/>
              <a:t>что мне пока трудно</a:t>
            </a:r>
            <a:r>
              <a:rPr lang="ru-RU" sz="1600" dirty="0"/>
              <a:t>», анализируя список умений по разделам кодификатора.  Этот оценочный лист помогает учащемуся спланировать свои дальнейшие действия по преодолению возникших затруднений.</a:t>
            </a:r>
            <a:r>
              <a:rPr lang="ru-RU" sz="1600" b="1" dirty="0"/>
              <a:t> </a:t>
            </a:r>
            <a:r>
              <a:rPr lang="ru-RU" sz="1600" dirty="0"/>
              <a:t>В нем</a:t>
            </a:r>
            <a:r>
              <a:rPr lang="ru-RU" sz="1600" b="1" dirty="0"/>
              <a:t> </a:t>
            </a:r>
            <a:r>
              <a:rPr lang="ru-RU" sz="1600" dirty="0"/>
              <a:t>ученик заполняет позиции</a:t>
            </a:r>
            <a:r>
              <a:rPr lang="ru-RU" sz="1600" b="1" dirty="0"/>
              <a:t>: </a:t>
            </a:r>
          </a:p>
          <a:p>
            <a:r>
              <a:rPr lang="ru-RU" sz="1600" dirty="0"/>
              <a:t>«Я планирую_________»; </a:t>
            </a:r>
          </a:p>
          <a:p>
            <a:r>
              <a:rPr lang="ru-RU" sz="1600" dirty="0"/>
              <a:t>«Добиться результата я постараюсь за (период) _________________»; </a:t>
            </a:r>
          </a:p>
          <a:p>
            <a:r>
              <a:rPr lang="ru-RU" sz="1600" dirty="0"/>
              <a:t>«В этом мне поможет (помощь учителя, помощь родителей, работа с учебником, тренировка…) ________________».</a:t>
            </a:r>
          </a:p>
          <a:p>
            <a:endParaRPr lang="ru-RU" sz="1600" dirty="0"/>
          </a:p>
          <a:p>
            <a:pPr indent="0" algn="ctr">
              <a:buNone/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Лист самооценки ученика </a:t>
            </a:r>
            <a:r>
              <a:rPr lang="ru-RU" sz="1800" i="1" dirty="0">
                <a:latin typeface="Times New Roman"/>
                <a:ea typeface="Times New Roman"/>
                <a:cs typeface="Times New Roman"/>
              </a:rPr>
              <a:t>(вариант)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Тема _____________________________________________________________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Что нового узнал?__________________________________________________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Чему новому научился? _____________________________________________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Чему хотел научиться, но не получилось? ______________________________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Почему не получилось? Напиши две причины. __________________________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  <a:cs typeface="Times New Roman"/>
              </a:rPr>
              <a:t>Какие проблемы возникли при работе над темой? _______________________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800" dirty="0">
                <a:latin typeface="Times New Roman"/>
                <a:ea typeface="Times New Roman"/>
                <a:cs typeface="Times New Roman"/>
              </a:rPr>
              <a:t>Как пытался решить проблемы: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обращался к учебнику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обращался к информационным источникам (справочник, энциклопедия, интернет и пр.)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buFont typeface="Arial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обращался к учителю/ товарищам/родителям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6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32657"/>
            <a:ext cx="8724900" cy="715963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/>
                <a:ea typeface="Times New Roman"/>
              </a:rPr>
              <a:t>Прием «Оценочное окно»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908720"/>
            <a:ext cx="8426896" cy="4806280"/>
          </a:xfrm>
        </p:spPr>
        <p:txBody>
          <a:bodyPr/>
          <a:lstStyle/>
          <a:p>
            <a:pPr indent="450215" algn="just"/>
            <a:r>
              <a:rPr lang="ru-RU" sz="2400" dirty="0">
                <a:latin typeface="Times New Roman"/>
                <a:ea typeface="Times New Roman"/>
              </a:rPr>
              <a:t>По окончании урока, темы, раздела учащимся предлагается показать  на демонстрационном стенде/доске или плакате или индивидуально – в тетради, на листочке; на  осях координат, как они оценивают прошедшую работу. </a:t>
            </a:r>
          </a:p>
          <a:p>
            <a:pPr indent="450215" algn="just"/>
            <a:r>
              <a:rPr lang="ru-RU" sz="2400" dirty="0">
                <a:latin typeface="Times New Roman"/>
                <a:ea typeface="Times New Roman"/>
              </a:rPr>
              <a:t>Учащиеся  могут ставить крестики или пользоваться клейкими кружками\полосками. Результат может быть проанализирован, стоит обратить внимание на определенные скопления и разброс крестиков, оценить общую картину. </a:t>
            </a:r>
          </a:p>
          <a:p>
            <a:pPr indent="450215" algn="just"/>
            <a:r>
              <a:rPr lang="ru-RU" sz="2400" dirty="0">
                <a:latin typeface="Times New Roman"/>
                <a:ea typeface="Times New Roman"/>
              </a:rPr>
              <a:t>Например, можно предложить следующие оси  координат: Интересно-Неинтересно; Готов к применению- Не готов.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6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7364" y="3403655"/>
            <a:ext cx="109312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</a:rPr>
              <a:t>"Ключевое слово"</a:t>
            </a: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Участникам педагогического взаимодействия предлагается на маленьких листочках бумаги, которые заранее педагог может подготовить и раздать каждому, написать одно слово, с которым у них ассоциируется содержание состоявшегося дела, взаимодействия, дела в целом, результаты взаимодействия.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Для выполнения этой работы дается 2-3 мин. По истечении времени педагог собирает листочки с записанными на них ключевыми словами.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После этого преподаватель проводит краткий анализ полученных результатов или предлагает это сделать учащимся.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Этот технологический прием можно реализовать и устно: каждый из участников через 2-3 мин по цепочке называет вслух свое слово.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455" y="0"/>
            <a:ext cx="110351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b="1" i="1" spc="-3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Синквейен</a:t>
            </a:r>
            <a:r>
              <a:rPr lang="ru-RU" b="1" i="1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 indent="450215" algn="just">
              <a:spcAft>
                <a:spcPts val="0"/>
              </a:spcAft>
            </a:pPr>
            <a:r>
              <a:rPr lang="ru-RU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Интересным 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приемом на стадии рефлексии может быть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написание пятистишия </a:t>
            </a:r>
            <a:r>
              <a:rPr lang="ru-RU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i="1" spc="-5" dirty="0" err="1">
                <a:solidFill>
                  <a:srgbClr val="000000"/>
                </a:solidFill>
                <a:latin typeface="Times New Roman"/>
                <a:ea typeface="Times New Roman"/>
              </a:rPr>
              <a:t>Синквейн</a:t>
            </a:r>
            <a:r>
              <a:rPr lang="ru-RU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»,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 правилами написания 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этого стихотворения является определенное количество слов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строке и назначение каждой строки,</a:t>
            </a: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362585" algn="l"/>
              </a:tabLst>
            </a:pP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строка — название стихотворения, тема — обычно суще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ствительное;</a:t>
            </a: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362585" algn="l"/>
              </a:tabLst>
            </a:pPr>
            <a:r>
              <a:rPr lang="ru-RU" spc="-15" dirty="0">
                <a:solidFill>
                  <a:srgbClr val="000000"/>
                </a:solidFill>
                <a:latin typeface="Times New Roman"/>
                <a:ea typeface="Times New Roman"/>
              </a:rPr>
              <a:t>строка — описание темы, 2 прилагательных;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362585" algn="l"/>
              </a:tabLs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</a:rPr>
              <a:t>строка — действие, обычно 3 глагола, относящихся 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теме;</a:t>
            </a: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362585" algn="l"/>
              </a:tabLst>
            </a:pP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строка — чувство, фраза из 4 слов, выражающих отноше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ние автора к теме;</a:t>
            </a: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362585" algn="l"/>
              </a:tabLst>
            </a:pP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</a:rPr>
              <a:t>строка — повторение сути, синоним первой строки, обычно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существительное.</a:t>
            </a:r>
          </a:p>
          <a:p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Учащиеся учатся писать подобные стихотворения в парах, 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напоминая друг другу правила написания, подбирая лексику, затем </a:t>
            </a:r>
            <a:r>
              <a:rPr lang="ru-RU" spc="-25" dirty="0" err="1">
                <a:solidFill>
                  <a:srgbClr val="000000"/>
                </a:solidFill>
                <a:latin typeface="Times New Roman"/>
                <a:ea typeface="Times New Roman"/>
              </a:rPr>
              <a:t>синквейн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 пишется индивидуально. Целью написания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подобного стихотворения может быть отработка понятий, рефлексивная оценка пройденного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92281" y="363682"/>
          <a:ext cx="11139055" cy="5746172"/>
        </p:xfrm>
        <a:graphic>
          <a:graphicData uri="http://schemas.openxmlformats.org/drawingml/2006/table">
            <a:tbl>
              <a:tblPr firstRow="1" firstCol="1" bandRow="1"/>
              <a:tblGrid>
                <a:gridCol w="844765"/>
                <a:gridCol w="2376418"/>
                <a:gridCol w="7917872"/>
              </a:tblGrid>
              <a:tr h="574617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программы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программы представляет собой краткое описание каждой темы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выделением основных понятий или компетенций/УУД, подлежащих освоению, с указанием форм организации учебных занятий 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видов деятельности обучающихся.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теоретических и практических занятий с выделением видов деятельности обучающихся.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82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01336" y="218209"/>
          <a:ext cx="10747664" cy="6659880"/>
        </p:xfrm>
        <a:graphic>
          <a:graphicData uri="http://schemas.openxmlformats.org/drawingml/2006/table">
            <a:tbl>
              <a:tblPr firstRow="1" firstCol="1" bandRow="1"/>
              <a:tblGrid>
                <a:gridCol w="10747664"/>
              </a:tblGrid>
              <a:tr h="5360425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В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описании тем особое внимание уделяется на указание форм организации учебных занятий и видов деятельности обучающихся, которые проводятся в формах, отличных от репродуктивных урочных форм: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занятия-практикумы,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дискуссии,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занятия-игры,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занятия-экскурсии,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занятия-исследования и т.п.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организуется в следующих формах: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конференции, олимпиады;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военно-патриотические объединения, экскурсии, соревнования, поисковые и научные исследования, общественно полезные практики;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кружки, факультативы, научные общества учащихся, а также экскурсии, походы, познавательные игры и беседы, разнообразные учебные и учебно-исследовательские проекты;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разнообразных конкурсов рисунков, рассказов, сочинений;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внешкольные акции познавательной направленности (олимпиады, конференции, интеллектуальные марафоны);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формы на добровольной основе в соответствии с выбором участников образовательных отношений.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88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46646"/>
              </p:ext>
            </p:extLst>
          </p:nvPr>
        </p:nvGraphicFramePr>
        <p:xfrm>
          <a:off x="166255" y="0"/>
          <a:ext cx="11461171" cy="6380018"/>
        </p:xfrm>
        <a:graphic>
          <a:graphicData uri="http://schemas.openxmlformats.org/drawingml/2006/table">
            <a:tbl>
              <a:tblPr firstRow="1" firstCol="1" bandRow="1"/>
              <a:tblGrid>
                <a:gridCol w="869195"/>
                <a:gridCol w="2151125"/>
                <a:gridCol w="8440851"/>
              </a:tblGrid>
              <a:tr h="63800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Календарно-тематическое планирование программы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Календарно-тематическое планирование программы внеурочной деятельности должно содержать: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Перечень разделов и тем.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Количество часов по каждому разделу и теме 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разбивкой на теоретические и практические виды занятий. *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 В плане мероприятий, реализуемых в рамках внеурочной деятельности, должны быть указаны: название и форма мероприятия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(если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они не указаны в предыдущем разделе),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 Сроки проведения, 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и должность ответственного лица, ресурсы и предполагаемый результат. *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574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49095"/>
              </p:ext>
            </p:extLst>
          </p:nvPr>
        </p:nvGraphicFramePr>
        <p:xfrm>
          <a:off x="394854" y="0"/>
          <a:ext cx="10654145" cy="5673436"/>
        </p:xfrm>
        <a:graphic>
          <a:graphicData uri="http://schemas.openxmlformats.org/drawingml/2006/table">
            <a:tbl>
              <a:tblPr firstRow="1" firstCol="1" bandRow="1"/>
              <a:tblGrid>
                <a:gridCol w="807991"/>
                <a:gridCol w="2215764"/>
                <a:gridCol w="7630390"/>
              </a:tblGrid>
              <a:tr h="56734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и информационное обеспечение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учебного оборудования, технических средств обучения, цифровых и электронных образовательных ресурсов, демонстрационных пособий и пр.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материально-технической базы, необходимой для реализации программы (информационно-образовательная среда, кабинеты, мастерские и др.). 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литературы, который включает перечень основной и дополнительной литературы для разных участников образовательного процесса — педагогов, учащихся; оформляется в соответствии с требованиями к библиографическим ссылкам.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 и электронные издания/ресурсы, используемые при написании программы.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079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Кафедра основного и среднего общего образования СПб АППО:</a:t>
            </a:r>
          </a:p>
          <a:p>
            <a:r>
              <a:rPr lang="ru-RU" dirty="0"/>
              <a:t>кабинет: 405-406</a:t>
            </a:r>
            <a:br>
              <a:rPr lang="ru-RU" dirty="0"/>
            </a:br>
            <a:r>
              <a:rPr lang="ru-RU" dirty="0"/>
              <a:t>эл. адрес:</a:t>
            </a:r>
            <a:r>
              <a:rPr lang="ru-RU" dirty="0">
                <a:hlinkClick r:id="rId2" action="ppaction://hlinkfile"/>
              </a:rPr>
              <a:t> </a:t>
            </a:r>
            <a:r>
              <a:rPr lang="ru-RU" dirty="0">
                <a:hlinkClick r:id="rId3"/>
              </a:rPr>
              <a:t>kosoospb@gmail.com</a:t>
            </a:r>
            <a:r>
              <a:rPr lang="ru-RU" dirty="0"/>
              <a:t>/</a:t>
            </a:r>
            <a:br>
              <a:rPr lang="ru-RU" dirty="0"/>
            </a:br>
            <a:r>
              <a:rPr lang="ru-RU" dirty="0"/>
              <a:t>тел. 764-61-93</a:t>
            </a:r>
          </a:p>
        </p:txBody>
      </p:sp>
    </p:spTree>
    <p:extLst>
      <p:ext uri="{BB962C8B-B14F-4D97-AF65-F5344CB8AC3E}">
        <p14:creationId xmlns:p14="http://schemas.microsoft.com/office/powerpoint/2010/main" val="20143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Система инструктивно-методических писем и методических рекомендаций (сайт СПб АППО: методическая деятельность, сопровождение учебного плана…)</a:t>
            </a:r>
          </a:p>
          <a:p>
            <a:r>
              <a:rPr lang="ru-RU" dirty="0" smtClean="0"/>
              <a:t>Пособие «Внеурочная деятельность: содержание и технологии реализации»</a:t>
            </a:r>
          </a:p>
          <a:p>
            <a:r>
              <a:rPr lang="ru-RU" dirty="0" smtClean="0"/>
              <a:t>База программ ВД</a:t>
            </a:r>
          </a:p>
          <a:p>
            <a:r>
              <a:rPr lang="ru-RU" dirty="0" smtClean="0"/>
              <a:t>Новые метод. рекомендации на сайте СПб АППО и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www.spbfgos.org/novosti</a:t>
            </a:r>
            <a:r>
              <a:rPr lang="ru-RU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ru-RU" dirty="0" smtClean="0"/>
              <a:t>Видео лекция: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youtu.be/xpitKNtyS24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«Внеурочная </a:t>
            </a:r>
            <a:r>
              <a:rPr lang="ru-RU" b="1" dirty="0"/>
              <a:t>деятельность в условиях внедрения ФГОС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содержание и технологии </a:t>
            </a:r>
            <a:r>
              <a:rPr lang="ru-RU" b="1" smtClean="0"/>
              <a:t>реализации</a:t>
            </a:r>
            <a:r>
              <a:rPr lang="ru-RU" b="1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762" y="3504796"/>
            <a:ext cx="2179336" cy="3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29" t="4394" r="-16960" b="3181"/>
          <a:stretch/>
        </p:blipFill>
        <p:spPr>
          <a:xfrm>
            <a:off x="1288472" y="228600"/>
            <a:ext cx="10903527" cy="6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«</a:t>
            </a:r>
            <a:r>
              <a:rPr lang="ru-RU" dirty="0"/>
              <a:t>Внеурочная деятельность — это образовательная деятельность, осуществляемая в формах, отличных от классно-урочной, и направленная на достижение школьниками </a:t>
            </a:r>
            <a:r>
              <a:rPr lang="ru-RU" b="1" i="1" dirty="0"/>
              <a:t>личностных, </a:t>
            </a:r>
            <a:r>
              <a:rPr lang="ru-RU" b="1" i="1" dirty="0" err="1"/>
              <a:t>метапредметных</a:t>
            </a:r>
            <a:r>
              <a:rPr lang="ru-RU" b="1" i="1" dirty="0"/>
              <a:t> и предметных результатов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/>
              <a:t>Организация, осуществляющая образовательную деятельность, самостоятельно разрабатывает и утверждает план внеурочной деятельности. Используя такие формы, как художественные, культурологические, филологические, хоровые студии, сетевые сообщества, школьные спортивные клубы и секции, юношеские организации, научно-практические конференции, школьные научные общества, олимпиады, поисковые и научные исследования, общественно полезные практики, военно-патриотические объединения, занятия в формах отличных от традиционных: </a:t>
            </a:r>
          </a:p>
          <a:p>
            <a:pPr lvl="0"/>
            <a:r>
              <a:rPr lang="ru-RU" dirty="0"/>
              <a:t>занятия-практикумы, </a:t>
            </a:r>
          </a:p>
          <a:p>
            <a:pPr lvl="0"/>
            <a:r>
              <a:rPr lang="ru-RU" dirty="0"/>
              <a:t>занятия дискуссии,</a:t>
            </a:r>
          </a:p>
          <a:p>
            <a:pPr lvl="0"/>
            <a:r>
              <a:rPr lang="ru-RU" dirty="0"/>
              <a:t>занятия-игры,</a:t>
            </a:r>
          </a:p>
          <a:p>
            <a:pPr lvl="0"/>
            <a:r>
              <a:rPr lang="ru-RU" dirty="0"/>
              <a:t>занятия-экскурсии,</a:t>
            </a:r>
          </a:p>
          <a:p>
            <a:pPr lvl="0"/>
            <a:r>
              <a:rPr lang="ru-RU" dirty="0"/>
              <a:t>занятия-исследования и т.п.</a:t>
            </a:r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6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Предметная составляющая программ «</a:t>
            </a:r>
            <a:r>
              <a:rPr lang="ru-RU" sz="3200" b="1" i="1" dirty="0" err="1"/>
              <a:t>в</a:t>
            </a:r>
            <a:r>
              <a:rPr lang="ru-RU" sz="3200" b="1" i="1" dirty="0" err="1" smtClean="0"/>
              <a:t>неурочки</a:t>
            </a:r>
            <a:r>
              <a:rPr lang="ru-RU" sz="3200" b="1" i="1" dirty="0" smtClean="0"/>
              <a:t>»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Ярким примером является организация программ внеурочной деятельности </a:t>
            </a:r>
            <a:r>
              <a:rPr lang="ru-RU" sz="3200" b="1" dirty="0" err="1" smtClean="0"/>
              <a:t>общеинтеллектуального</a:t>
            </a:r>
            <a:r>
              <a:rPr lang="ru-RU" sz="3200" b="1" dirty="0" smtClean="0"/>
              <a:t> направления.</a:t>
            </a:r>
            <a:r>
              <a:rPr lang="ru-RU" sz="3200" dirty="0" smtClean="0"/>
              <a:t> Данное направление в большей степени приближено к деятельности урочной, направлено на развитие познавательных умений учащихся, но по специфике организации внеурочной деятельности не привязано жестко к учебным программам по предметам, не ограничено временем урока, не рассчитано на массовую школу, а значит, может быть организовано иначе.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99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66725"/>
            <a:ext cx="12077700" cy="571023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Примерами </a:t>
            </a:r>
            <a:r>
              <a:rPr lang="ru-RU" i="1" dirty="0"/>
              <a:t>могут служить программы </a:t>
            </a:r>
            <a:r>
              <a:rPr lang="ru-RU" i="1" u="sng" dirty="0">
                <a:hlinkClick r:id="rId2"/>
              </a:rPr>
              <a:t>«Нескучная физика»</a:t>
            </a:r>
            <a:r>
              <a:rPr lang="ru-RU" i="1" dirty="0"/>
              <a:t>, </a:t>
            </a:r>
            <a:r>
              <a:rPr lang="ru-RU" i="1" u="sng" dirty="0">
                <a:hlinkClick r:id="rId3"/>
              </a:rPr>
              <a:t>«Изучаем географию в музеях Санкт-Петербурга»</a:t>
            </a:r>
            <a:r>
              <a:rPr lang="ru-RU" i="1" dirty="0"/>
              <a:t>, «Шаги к олимпиаде», «В мире истории</a:t>
            </a:r>
            <a:r>
              <a:rPr lang="ru-RU" i="1" dirty="0" smtClean="0"/>
              <a:t>»…Например</a:t>
            </a:r>
            <a:r>
              <a:rPr lang="ru-RU" i="1" dirty="0"/>
              <a:t>,</a:t>
            </a:r>
            <a:r>
              <a:rPr lang="ru-RU" b="1" i="1" dirty="0"/>
              <a:t> </a:t>
            </a:r>
            <a:r>
              <a:rPr lang="ru-RU" i="1" dirty="0"/>
              <a:t>программа курса внеурочной деятельности «Занимательная математика»</a:t>
            </a:r>
            <a:r>
              <a:rPr lang="ru-RU" b="1" i="1" dirty="0"/>
              <a:t> </a:t>
            </a:r>
            <a:r>
              <a:rPr lang="ru-RU" i="1" dirty="0"/>
              <a:t>адресована учащимся 5-го класса и является одной из важных составляющих работы с одаренными детьми и с мотивированными детьми, которые подают надежды на проявление способностей в области математики в будущем. </a:t>
            </a:r>
            <a:endParaRPr lang="ru-RU" dirty="0"/>
          </a:p>
          <a:p>
            <a:r>
              <a:rPr lang="ru-RU" dirty="0"/>
              <a:t>Это направление «</a:t>
            </a:r>
            <a:r>
              <a:rPr lang="ru-RU" dirty="0" err="1"/>
              <a:t>внеурочки</a:t>
            </a:r>
            <a:r>
              <a:rPr lang="ru-RU" dirty="0"/>
              <a:t>» служит поддержке Учебного плана. И на это мы обращаем особое внимание: это возможность реализации ОДНКР, Истории и культуры СПб, </a:t>
            </a:r>
            <a:r>
              <a:rPr lang="ru-RU" dirty="0" err="1"/>
              <a:t>профориентационной</a:t>
            </a:r>
            <a:r>
              <a:rPr lang="ru-RU" dirty="0"/>
              <a:t> работы (для школ, которые уже будут реализовывать ФГОС в 9 классе); рекомендуемых направлений, например, программы внеурочной деятельности по направлениям робототехника, 3D-моделирование, </a:t>
            </a:r>
            <a:r>
              <a:rPr lang="ru-RU" dirty="0" err="1"/>
              <a:t>прототипирование</a:t>
            </a:r>
            <a:r>
              <a:rPr lang="ru-RU" dirty="0"/>
              <a:t> Здесь и далее – примеры программ, разработанных специалистами СПб АППО и школами, внедряющими ФГОС ООО в опережающем режиме, программы   размещены на сайте СПб АППО. Адрес доступа: </a:t>
            </a:r>
            <a:r>
              <a:rPr lang="ru-RU" u="sng" dirty="0">
                <a:hlinkClick r:id="rId4"/>
              </a:rPr>
              <a:t>http://www.spbappo.ru/soprovozhdenie-uchebnogo-plana/coprovozhdenie-uchebnogo-plana/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582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4886</Words>
  <Application>Microsoft Office PowerPoint</Application>
  <PresentationFormat>Широкоэкранный</PresentationFormat>
  <Paragraphs>339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din-next-w01-light</vt:lpstr>
      <vt:lpstr>Georgia</vt:lpstr>
      <vt:lpstr>PT Sans</vt:lpstr>
      <vt:lpstr>Times New Roman</vt:lpstr>
      <vt:lpstr>Ubuntu-Bold</vt:lpstr>
      <vt:lpstr>Ubuntu-Light</vt:lpstr>
      <vt:lpstr>Тема Office</vt:lpstr>
      <vt:lpstr>Презентация PowerPoint</vt:lpstr>
      <vt:lpstr>Сложные вопросы:</vt:lpstr>
      <vt:lpstr>Возможности </vt:lpstr>
      <vt:lpstr>Проектирование Программы и программ внеурочной деятельности</vt:lpstr>
      <vt:lpstr>Внеурочная деятельность</vt:lpstr>
      <vt:lpstr>Презентация PowerPoint</vt:lpstr>
      <vt:lpstr>ВНЕУРОЧНАЯ ДЕЯТЕЛЬНОСТЬ</vt:lpstr>
      <vt:lpstr>Предметная составляющая программ «внеурочки»</vt:lpstr>
      <vt:lpstr>Презентация PowerPoint</vt:lpstr>
      <vt:lpstr>Презентация PowerPoint</vt:lpstr>
      <vt:lpstr>Презентация PowerPoint</vt:lpstr>
      <vt:lpstr>Метарезультаты во внеурочной деятельности</vt:lpstr>
      <vt:lpstr>Метапредметные результаты</vt:lpstr>
      <vt:lpstr>Презентация PowerPoint</vt:lpstr>
      <vt:lpstr>Презентация PowerPoint</vt:lpstr>
      <vt:lpstr>Метапредметность – это неотъемлемая часть любой образовательной среды  </vt:lpstr>
      <vt:lpstr>        Метапредметность</vt:lpstr>
      <vt:lpstr>Презентация PowerPoint</vt:lpstr>
      <vt:lpstr>Личностные результаты</vt:lpstr>
      <vt:lpstr>Необходимость комплексного подхода к планированию всей Программы ВД, создание сквозных комплексных программ ВД </vt:lpstr>
      <vt:lpstr>«Интеллектуальный конструктор: ступени к проекту» 5-9 класс</vt:lpstr>
      <vt:lpstr>Тема 1. «Учимся планировать свою деятельность»   1.1. Учимся формулировать вопросы и выбирать цель исследования </vt:lpstr>
      <vt:lpstr>Развитие основ читательской компетенции</vt:lpstr>
      <vt:lpstr>Навыки работы с информацией</vt:lpstr>
      <vt:lpstr>«МногогранникУм»</vt:lpstr>
      <vt:lpstr>Презентация PowerPoint</vt:lpstr>
      <vt:lpstr> О проектной деятельности обучающихся в рамках реализации основной образовательной программы основного общего образования </vt:lpstr>
      <vt:lpstr>Из ООП</vt:lpstr>
      <vt:lpstr>Презентация PowerPoint</vt:lpstr>
      <vt:lpstr>Как образовательные организации готовят учащихся к защите проекта? </vt:lpstr>
      <vt:lpstr>Методические рекомендации</vt:lpstr>
      <vt:lpstr>Проектирование программ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</vt:lpstr>
      <vt:lpstr>Пример текущей самооценки</vt:lpstr>
      <vt:lpstr>Презентация PowerPoint</vt:lpstr>
      <vt:lpstr>Презентация PowerPoint</vt:lpstr>
      <vt:lpstr>Прием «Оценочное окно»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муштавинская</dc:creator>
  <cp:lastModifiedBy>ирина муштавинская</cp:lastModifiedBy>
  <cp:revision>70</cp:revision>
  <cp:lastPrinted>2017-09-20T13:51:05Z</cp:lastPrinted>
  <dcterms:created xsi:type="dcterms:W3CDTF">2016-08-26T09:44:54Z</dcterms:created>
  <dcterms:modified xsi:type="dcterms:W3CDTF">2017-11-06T13:10:19Z</dcterms:modified>
</cp:coreProperties>
</file>